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5" r:id="rId9"/>
    <p:sldId id="268" r:id="rId10"/>
    <p:sldId id="269" r:id="rId11"/>
    <p:sldId id="270" r:id="rId12"/>
    <p:sldId id="267" r:id="rId13"/>
    <p:sldId id="271" r:id="rId14"/>
    <p:sldId id="273" r:id="rId15"/>
    <p:sldId id="278" r:id="rId16"/>
    <p:sldId id="274" r:id="rId17"/>
    <p:sldId id="275" r:id="rId18"/>
    <p:sldId id="276" r:id="rId19"/>
    <p:sldId id="277" r:id="rId20"/>
    <p:sldId id="279" r:id="rId21"/>
    <p:sldId id="280" r:id="rId22"/>
    <p:sldId id="282" r:id="rId23"/>
    <p:sldId id="281" r:id="rId24"/>
    <p:sldId id="283" r:id="rId25"/>
    <p:sldId id="284" r:id="rId26"/>
    <p:sldId id="285" r:id="rId27"/>
    <p:sldId id="287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B7B7"/>
    <a:srgbClr val="26A6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66" d="100"/>
          <a:sy n="66" d="100"/>
        </p:scale>
        <p:origin x="1716" y="10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46E8B5-F993-4ECF-A170-3629DBBD9FEA}" type="datetimeFigureOut">
              <a:rPr lang="en-US" smtClean="0"/>
              <a:t>09-Sep-23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61BAE7-78A3-4D55-8CE7-E41C0B0DE5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2800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DF5478-13A7-418B-BD23-7BCA385BA11A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1272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0C1787-0651-4153-81FC-20CBD10F828D}" type="datetimeFigureOut">
              <a:rPr lang="en-US" smtClean="0"/>
              <a:t>09-Sep-23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73154-8AC3-46FD-B1AD-90EC2FDEFB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6882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0C1787-0651-4153-81FC-20CBD10F828D}" type="datetimeFigureOut">
              <a:rPr lang="en-US" smtClean="0"/>
              <a:t>09-Sep-23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73154-8AC3-46FD-B1AD-90EC2FDEFB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3869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0C1787-0651-4153-81FC-20CBD10F828D}" type="datetimeFigureOut">
              <a:rPr lang="en-US" smtClean="0"/>
              <a:t>09-Sep-23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73154-8AC3-46FD-B1AD-90EC2FDEFB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1705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0C1787-0651-4153-81FC-20CBD10F828D}" type="datetimeFigureOut">
              <a:rPr lang="en-US" smtClean="0"/>
              <a:t>09-Sep-23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73154-8AC3-46FD-B1AD-90EC2FDEFB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1840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0C1787-0651-4153-81FC-20CBD10F828D}" type="datetimeFigureOut">
              <a:rPr lang="en-US" smtClean="0"/>
              <a:t>09-Sep-23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73154-8AC3-46FD-B1AD-90EC2FDEFB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6949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0C1787-0651-4153-81FC-20CBD10F828D}" type="datetimeFigureOut">
              <a:rPr lang="en-US" smtClean="0"/>
              <a:t>09-Sep-23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73154-8AC3-46FD-B1AD-90EC2FDEFB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6955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0C1787-0651-4153-81FC-20CBD10F828D}" type="datetimeFigureOut">
              <a:rPr lang="en-US" smtClean="0"/>
              <a:t>09-Sep-23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73154-8AC3-46FD-B1AD-90EC2FDEFB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4907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0C1787-0651-4153-81FC-20CBD10F828D}" type="datetimeFigureOut">
              <a:rPr lang="en-US" smtClean="0"/>
              <a:t>09-Sep-23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73154-8AC3-46FD-B1AD-90EC2FDEFB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3573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0C1787-0651-4153-81FC-20CBD10F828D}" type="datetimeFigureOut">
              <a:rPr lang="en-US" smtClean="0"/>
              <a:t>09-Sep-23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73154-8AC3-46FD-B1AD-90EC2FDEFB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1160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0C1787-0651-4153-81FC-20CBD10F828D}" type="datetimeFigureOut">
              <a:rPr lang="en-US" smtClean="0"/>
              <a:t>09-Sep-23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73154-8AC3-46FD-B1AD-90EC2FDEFB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578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0C1787-0651-4153-81FC-20CBD10F828D}" type="datetimeFigureOut">
              <a:rPr lang="en-US" smtClean="0"/>
              <a:t>09-Sep-23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73154-8AC3-46FD-B1AD-90EC2FDEFB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03917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0C1787-0651-4153-81FC-20CBD10F828D}" type="datetimeFigureOut">
              <a:rPr lang="en-US" smtClean="0"/>
              <a:t>09-Sep-23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C73154-8AC3-46FD-B1AD-90EC2FDEFB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9070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emf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2.png"/><Relationship Id="rId7" Type="http://schemas.openxmlformats.org/officeDocument/2006/relationships/image" Target="../media/image3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9.png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13" Type="http://schemas.openxmlformats.org/officeDocument/2006/relationships/hyperlink" Target="mailto:panagiotis.alexiou@um.edu.mt" TargetMode="External"/><Relationship Id="rId3" Type="http://schemas.openxmlformats.org/officeDocument/2006/relationships/image" Target="../media/image39.png"/><Relationship Id="rId7" Type="http://schemas.openxmlformats.org/officeDocument/2006/relationships/image" Target="../media/image42.png"/><Relationship Id="rId12" Type="http://schemas.openxmlformats.org/officeDocument/2006/relationships/image" Target="../media/image45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4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11" Type="http://schemas.openxmlformats.org/officeDocument/2006/relationships/image" Target="../media/image44.png"/><Relationship Id="rId5" Type="http://schemas.openxmlformats.org/officeDocument/2006/relationships/image" Target="../media/image40.png"/><Relationship Id="rId15" Type="http://schemas.openxmlformats.org/officeDocument/2006/relationships/image" Target="../media/image47.png"/><Relationship Id="rId10" Type="http://schemas.openxmlformats.org/officeDocument/2006/relationships/hyperlink" Target="https://github.com/BioGeMT/MALTAomics-Summer-School" TargetMode="External"/><Relationship Id="rId4" Type="http://schemas.microsoft.com/office/2007/relationships/hdphoto" Target="../media/hdphoto4.wdp"/><Relationship Id="rId9" Type="http://schemas.openxmlformats.org/officeDocument/2006/relationships/image" Target="../media/image43.png"/><Relationship Id="rId14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Malta Destination Management Company | Business Events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3673" y="-10487"/>
            <a:ext cx="10300720" cy="6868487"/>
          </a:xfrm>
          <a:prstGeom prst="rect">
            <a:avLst/>
          </a:prstGeom>
        </p:spPr>
      </p:pic>
      <p:pic>
        <p:nvPicPr>
          <p:cNvPr id="6" name="Picture 5" descr="Malta’s Capital Valletta to be European Capital of Culture in 2018 ...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0393" y="0"/>
            <a:ext cx="9144000" cy="6858000"/>
          </a:xfrm>
          <a:prstGeom prst="rect">
            <a:avLst/>
          </a:prstGeom>
        </p:spPr>
      </p:pic>
      <p:pic>
        <p:nvPicPr>
          <p:cNvPr id="12" name="Picture 11" descr="The University of Malta Act | Living the Visio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3673" y="0"/>
            <a:ext cx="10289573" cy="68580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-44823" y="-1"/>
            <a:ext cx="5807447" cy="685800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3E9161F-99F7-6D4A-86E3-55373DCB1492}"/>
              </a:ext>
            </a:extLst>
          </p:cNvPr>
          <p:cNvSpPr txBox="1">
            <a:spLocks/>
          </p:cNvSpPr>
          <p:nvPr/>
        </p:nvSpPr>
        <p:spPr>
          <a:xfrm>
            <a:off x="603363" y="3262215"/>
            <a:ext cx="4975504" cy="13743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Trebuchet MS" charset="0"/>
                <a:ea typeface="Trebuchet MS" charset="0"/>
                <a:cs typeface="Trebuchet MS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1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Panagiotis Alexiou</a:t>
            </a:r>
          </a:p>
          <a:p>
            <a:pPr>
              <a:lnSpc>
                <a:spcPct val="100000"/>
              </a:lnSpc>
            </a:pPr>
            <a:r>
              <a:rPr lang="en-US" sz="1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ERA Chair,</a:t>
            </a:r>
          </a:p>
          <a:p>
            <a:pPr>
              <a:lnSpc>
                <a:spcPct val="100000"/>
              </a:lnSpc>
            </a:pPr>
            <a:r>
              <a:rPr lang="en-US" sz="1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Bioinformatics for Genomics in Malta</a:t>
            </a:r>
          </a:p>
          <a:p>
            <a:pPr>
              <a:lnSpc>
                <a:spcPct val="100000"/>
              </a:lnSpc>
            </a:pPr>
            <a:r>
              <a:rPr lang="en-US" sz="1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(BioGeMT)</a:t>
            </a:r>
            <a:endParaRPr lang="en-US" sz="1800" dirty="0">
              <a:solidFill>
                <a:schemeClr val="tx1">
                  <a:lumMod val="65000"/>
                  <a:lumOff val="3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9A5CAA1-F04C-0644-9B05-13338E1FBDF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36" r="31842"/>
          <a:stretch/>
        </p:blipFill>
        <p:spPr>
          <a:xfrm>
            <a:off x="5690783" y="0"/>
            <a:ext cx="3523348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C550AE6-9A24-7F4A-9B7E-BFE33D2F10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0109" y="669273"/>
            <a:ext cx="2234427" cy="72202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7"/>
          <a:srcRect l="1522"/>
          <a:stretch/>
        </p:blipFill>
        <p:spPr>
          <a:xfrm>
            <a:off x="681318" y="5021699"/>
            <a:ext cx="2580122" cy="1019872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632902" y="1738264"/>
            <a:ext cx="5940893" cy="1137351"/>
            <a:chOff x="138180" y="1781676"/>
            <a:chExt cx="5440687" cy="1137351"/>
          </a:xfrm>
        </p:grpSpPr>
        <p:sp>
          <p:nvSpPr>
            <p:cNvPr id="4" name="Title 1">
              <a:extLst>
                <a:ext uri="{FF2B5EF4-FFF2-40B4-BE49-F238E27FC236}">
                  <a16:creationId xmlns:a16="http://schemas.microsoft.com/office/drawing/2014/main" id="{16BCFEF2-3563-E64D-8208-20347567A066}"/>
                </a:ext>
              </a:extLst>
            </p:cNvPr>
            <p:cNvSpPr txBox="1">
              <a:spLocks/>
            </p:cNvSpPr>
            <p:nvPr/>
          </p:nvSpPr>
          <p:spPr>
            <a:xfrm>
              <a:off x="138180" y="1781676"/>
              <a:ext cx="5440687" cy="665697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fontScale="85000" lnSpcReduction="100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000" kern="1200">
                  <a:solidFill>
                    <a:schemeClr val="tx1"/>
                  </a:solidFill>
                  <a:latin typeface="Trebuchet MS" charset="0"/>
                  <a:ea typeface="Trebuchet MS" charset="0"/>
                  <a:cs typeface="Trebuchet MS" charset="0"/>
                </a:defRPr>
              </a:lvl1pPr>
            </a:lstStyle>
            <a:p>
              <a:r>
                <a:rPr lang="en-US" dirty="0" err="1" smtClean="0"/>
                <a:t>MALTAomics</a:t>
              </a:r>
              <a:r>
                <a:rPr lang="en-US" dirty="0" smtClean="0"/>
                <a:t> Summer School</a:t>
              </a:r>
              <a:endParaRPr lang="en-US" dirty="0"/>
            </a:p>
          </p:txBody>
        </p:sp>
        <p:sp>
          <p:nvSpPr>
            <p:cNvPr id="7" name="Title 1">
              <a:extLst>
                <a:ext uri="{FF2B5EF4-FFF2-40B4-BE49-F238E27FC236}">
                  <a16:creationId xmlns:a16="http://schemas.microsoft.com/office/drawing/2014/main" id="{6EB8A06A-DD7D-8A4A-A6B5-F53293A6E528}"/>
                </a:ext>
              </a:extLst>
            </p:cNvPr>
            <p:cNvSpPr txBox="1">
              <a:spLocks/>
            </p:cNvSpPr>
            <p:nvPr/>
          </p:nvSpPr>
          <p:spPr>
            <a:xfrm>
              <a:off x="379758" y="2253330"/>
              <a:ext cx="4827673" cy="665697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fontScale="925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000" kern="1200">
                  <a:solidFill>
                    <a:schemeClr val="tx1"/>
                  </a:solidFill>
                  <a:latin typeface="Trebuchet MS" charset="0"/>
                  <a:ea typeface="Trebuchet MS" charset="0"/>
                  <a:cs typeface="Trebuchet MS" charset="0"/>
                </a:defRPr>
              </a:lvl1pPr>
            </a:lstStyle>
            <a:p>
              <a:r>
                <a:rPr lang="en-US" sz="2400" dirty="0" smtClean="0">
                  <a:latin typeface="Calibri" charset="0"/>
                  <a:ea typeface="Calibri" charset="0"/>
                  <a:cs typeface="Calibri" charset="0"/>
                </a:rPr>
                <a:t>Introduction to Transcriptomic Data Science</a:t>
              </a:r>
              <a:endParaRPr lang="en-US" sz="2400" dirty="0">
                <a:latin typeface="Calibri" charset="0"/>
                <a:ea typeface="Calibri" charset="0"/>
                <a:cs typeface="Calibri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57223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10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0"/>
                            </p:stCondLst>
                            <p:childTnLst>
                              <p:par>
                                <p:cTn id="9" presetID="10" presetClass="exit" presetSubtype="0" fill="hold" nodeType="afterEffect">
                                  <p:stCondLst>
                                    <p:cond delay="10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2022475" y="1422400"/>
            <a:ext cx="8204499" cy="1276603"/>
            <a:chOff x="1489075" y="917575"/>
            <a:chExt cx="8204499" cy="1276603"/>
          </a:xfrm>
        </p:grpSpPr>
        <p:grpSp>
          <p:nvGrpSpPr>
            <p:cNvPr id="4" name="Group 3"/>
            <p:cNvGrpSpPr/>
            <p:nvPr/>
          </p:nvGrpSpPr>
          <p:grpSpPr>
            <a:xfrm>
              <a:off x="1489075" y="917575"/>
              <a:ext cx="8204499" cy="800100"/>
              <a:chOff x="533400" y="2174875"/>
              <a:chExt cx="8204499" cy="800100"/>
            </a:xfrm>
          </p:grpSpPr>
          <p:sp>
            <p:nvSpPr>
              <p:cNvPr id="5" name="Rectangle 4"/>
              <p:cNvSpPr/>
              <p:nvPr/>
            </p:nvSpPr>
            <p:spPr>
              <a:xfrm>
                <a:off x="533400" y="2447925"/>
                <a:ext cx="1727200" cy="2540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5’UTR</a:t>
                </a:r>
                <a:endParaRPr lang="en-US" dirty="0"/>
              </a:p>
            </p:txBody>
          </p:sp>
          <p:sp>
            <p:nvSpPr>
              <p:cNvPr id="6" name="Rectangle 5"/>
              <p:cNvSpPr/>
              <p:nvPr/>
            </p:nvSpPr>
            <p:spPr>
              <a:xfrm>
                <a:off x="2260600" y="2174875"/>
                <a:ext cx="1155700" cy="8001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exon</a:t>
                </a:r>
                <a:endParaRPr lang="en-US" dirty="0"/>
              </a:p>
            </p:txBody>
          </p:sp>
          <p:cxnSp>
            <p:nvCxnSpPr>
              <p:cNvPr id="7" name="Straight Connector 6"/>
              <p:cNvCxnSpPr/>
              <p:nvPr/>
            </p:nvCxnSpPr>
            <p:spPr>
              <a:xfrm>
                <a:off x="3416300" y="2574925"/>
                <a:ext cx="1346200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Rectangle 7"/>
              <p:cNvSpPr/>
              <p:nvPr/>
            </p:nvSpPr>
            <p:spPr>
              <a:xfrm>
                <a:off x="4762500" y="2174875"/>
                <a:ext cx="324149" cy="8001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9" name="Straight Connector 8"/>
              <p:cNvCxnSpPr/>
              <p:nvPr/>
            </p:nvCxnSpPr>
            <p:spPr>
              <a:xfrm>
                <a:off x="5086649" y="2574925"/>
                <a:ext cx="806151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Rectangle 9"/>
              <p:cNvSpPr/>
              <p:nvPr/>
            </p:nvSpPr>
            <p:spPr>
              <a:xfrm>
                <a:off x="5854999" y="2174875"/>
                <a:ext cx="1155700" cy="8001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7010699" y="2447925"/>
                <a:ext cx="1727200" cy="2540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3’UTR</a:t>
                </a:r>
                <a:endParaRPr lang="en-US" dirty="0"/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4000499" y="1835149"/>
              <a:ext cx="2889252" cy="25400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Non-coding</a:t>
              </a:r>
              <a:endParaRPr lang="en-US" dirty="0"/>
            </a:p>
          </p:txBody>
        </p:sp>
        <p:sp>
          <p:nvSpPr>
            <p:cNvPr id="15" name="Isosceles Triangle 14"/>
            <p:cNvSpPr/>
            <p:nvPr/>
          </p:nvSpPr>
          <p:spPr>
            <a:xfrm rot="5400000">
              <a:off x="6857747" y="1762123"/>
              <a:ext cx="464059" cy="400051"/>
            </a:xfrm>
            <a:prstGeom prst="triangl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0" y="0"/>
            <a:ext cx="33513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Overlapping Genes</a:t>
            </a:r>
            <a:endParaRPr lang="en-US" sz="3200" dirty="0"/>
          </a:p>
        </p:txBody>
      </p:sp>
      <p:grpSp>
        <p:nvGrpSpPr>
          <p:cNvPr id="18" name="Group 17"/>
          <p:cNvGrpSpPr/>
          <p:nvPr/>
        </p:nvGrpSpPr>
        <p:grpSpPr>
          <a:xfrm>
            <a:off x="2022475" y="5641399"/>
            <a:ext cx="8204499" cy="800100"/>
            <a:chOff x="1489075" y="917575"/>
            <a:chExt cx="8204499" cy="800100"/>
          </a:xfrm>
        </p:grpSpPr>
        <p:grpSp>
          <p:nvGrpSpPr>
            <p:cNvPr id="19" name="Group 18"/>
            <p:cNvGrpSpPr/>
            <p:nvPr/>
          </p:nvGrpSpPr>
          <p:grpSpPr>
            <a:xfrm>
              <a:off x="1489075" y="917575"/>
              <a:ext cx="8204499" cy="800100"/>
              <a:chOff x="533400" y="2174875"/>
              <a:chExt cx="8204499" cy="800100"/>
            </a:xfrm>
          </p:grpSpPr>
          <p:sp>
            <p:nvSpPr>
              <p:cNvPr id="22" name="Rectangle 21"/>
              <p:cNvSpPr/>
              <p:nvPr/>
            </p:nvSpPr>
            <p:spPr>
              <a:xfrm>
                <a:off x="533400" y="2447925"/>
                <a:ext cx="1727200" cy="2540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5’UTR</a:t>
                </a:r>
                <a:endParaRPr lang="en-US" dirty="0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2260600" y="2174875"/>
                <a:ext cx="1155700" cy="8001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exon</a:t>
                </a:r>
                <a:endParaRPr lang="en-US" dirty="0"/>
              </a:p>
            </p:txBody>
          </p:sp>
          <p:cxnSp>
            <p:nvCxnSpPr>
              <p:cNvPr id="24" name="Straight Connector 23"/>
              <p:cNvCxnSpPr/>
              <p:nvPr/>
            </p:nvCxnSpPr>
            <p:spPr>
              <a:xfrm>
                <a:off x="3416300" y="2574925"/>
                <a:ext cx="1346200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Rectangle 24"/>
              <p:cNvSpPr/>
              <p:nvPr/>
            </p:nvSpPr>
            <p:spPr>
              <a:xfrm>
                <a:off x="4762500" y="2174875"/>
                <a:ext cx="324149" cy="8001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6" name="Straight Connector 25"/>
              <p:cNvCxnSpPr/>
              <p:nvPr/>
            </p:nvCxnSpPr>
            <p:spPr>
              <a:xfrm>
                <a:off x="5086649" y="2574925"/>
                <a:ext cx="806151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Rectangle 26"/>
              <p:cNvSpPr/>
              <p:nvPr/>
            </p:nvSpPr>
            <p:spPr>
              <a:xfrm>
                <a:off x="5854999" y="2174875"/>
                <a:ext cx="1155700" cy="8001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7010699" y="2447925"/>
                <a:ext cx="1727200" cy="2540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3’UTR</a:t>
                </a:r>
                <a:endParaRPr lang="en-US" dirty="0"/>
              </a:p>
            </p:txBody>
          </p:sp>
        </p:grpSp>
        <p:sp>
          <p:nvSpPr>
            <p:cNvPr id="20" name="Rectangle 19"/>
            <p:cNvSpPr/>
            <p:nvPr/>
          </p:nvSpPr>
          <p:spPr>
            <a:xfrm>
              <a:off x="4371975" y="1355725"/>
              <a:ext cx="1346199" cy="25400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miRtron</a:t>
              </a:r>
              <a:endParaRPr lang="en-US" dirty="0"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2022475" y="3485607"/>
            <a:ext cx="8204499" cy="1264159"/>
            <a:chOff x="1489075" y="917575"/>
            <a:chExt cx="8204499" cy="1264159"/>
          </a:xfrm>
        </p:grpSpPr>
        <p:grpSp>
          <p:nvGrpSpPr>
            <p:cNvPr id="30" name="Group 29"/>
            <p:cNvGrpSpPr/>
            <p:nvPr/>
          </p:nvGrpSpPr>
          <p:grpSpPr>
            <a:xfrm>
              <a:off x="1489075" y="917575"/>
              <a:ext cx="8204499" cy="800100"/>
              <a:chOff x="533400" y="2174875"/>
              <a:chExt cx="8204499" cy="800100"/>
            </a:xfrm>
          </p:grpSpPr>
          <p:sp>
            <p:nvSpPr>
              <p:cNvPr id="33" name="Rectangle 32"/>
              <p:cNvSpPr/>
              <p:nvPr/>
            </p:nvSpPr>
            <p:spPr>
              <a:xfrm>
                <a:off x="533400" y="2447925"/>
                <a:ext cx="1727200" cy="2540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5’UTR</a:t>
                </a:r>
                <a:endParaRPr lang="en-US" dirty="0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2260600" y="2174875"/>
                <a:ext cx="1155700" cy="8001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exon</a:t>
                </a:r>
                <a:endParaRPr lang="en-US" dirty="0"/>
              </a:p>
            </p:txBody>
          </p:sp>
          <p:cxnSp>
            <p:nvCxnSpPr>
              <p:cNvPr id="35" name="Straight Connector 34"/>
              <p:cNvCxnSpPr/>
              <p:nvPr/>
            </p:nvCxnSpPr>
            <p:spPr>
              <a:xfrm>
                <a:off x="3416300" y="2574925"/>
                <a:ext cx="1346200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Rectangle 35"/>
              <p:cNvSpPr/>
              <p:nvPr/>
            </p:nvSpPr>
            <p:spPr>
              <a:xfrm>
                <a:off x="4762500" y="2174875"/>
                <a:ext cx="324149" cy="8001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7" name="Straight Connector 36"/>
              <p:cNvCxnSpPr/>
              <p:nvPr/>
            </p:nvCxnSpPr>
            <p:spPr>
              <a:xfrm>
                <a:off x="5086649" y="2574925"/>
                <a:ext cx="806151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" name="Rectangle 37"/>
              <p:cNvSpPr/>
              <p:nvPr/>
            </p:nvSpPr>
            <p:spPr>
              <a:xfrm>
                <a:off x="5854999" y="2174875"/>
                <a:ext cx="1155700" cy="8001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7010699" y="2447925"/>
                <a:ext cx="1727200" cy="2540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3’UTR</a:t>
                </a:r>
                <a:endParaRPr lang="en-US" dirty="0"/>
              </a:p>
            </p:txBody>
          </p:sp>
        </p:grpSp>
        <p:sp>
          <p:nvSpPr>
            <p:cNvPr id="31" name="Rectangle 30"/>
            <p:cNvSpPr/>
            <p:nvPr/>
          </p:nvSpPr>
          <p:spPr>
            <a:xfrm>
              <a:off x="4000499" y="1835149"/>
              <a:ext cx="2889252" cy="25400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Non-coding</a:t>
              </a:r>
              <a:endParaRPr lang="en-US" dirty="0"/>
            </a:p>
          </p:txBody>
        </p:sp>
        <p:sp>
          <p:nvSpPr>
            <p:cNvPr id="32" name="Isosceles Triangle 31"/>
            <p:cNvSpPr/>
            <p:nvPr/>
          </p:nvSpPr>
          <p:spPr>
            <a:xfrm rot="16200000">
              <a:off x="3568444" y="1749679"/>
              <a:ext cx="464059" cy="400051"/>
            </a:xfrm>
            <a:prstGeom prst="triangl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TextBox 39"/>
          <p:cNvSpPr txBox="1"/>
          <p:nvPr/>
        </p:nvSpPr>
        <p:spPr>
          <a:xfrm>
            <a:off x="5429250" y="849353"/>
            <a:ext cx="1465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Sense </a:t>
            </a:r>
            <a:r>
              <a:rPr lang="en-US" i="1" dirty="0" err="1" smtClean="0"/>
              <a:t>lncRNA</a:t>
            </a:r>
            <a:endParaRPr lang="en-US" i="1" dirty="0"/>
          </a:p>
        </p:txBody>
      </p:sp>
      <p:sp>
        <p:nvSpPr>
          <p:cNvPr id="41" name="TextBox 40"/>
          <p:cNvSpPr txBox="1"/>
          <p:nvPr/>
        </p:nvSpPr>
        <p:spPr>
          <a:xfrm>
            <a:off x="5429250" y="3085558"/>
            <a:ext cx="1811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Antisense </a:t>
            </a:r>
            <a:r>
              <a:rPr lang="en-US" i="1" dirty="0" err="1" smtClean="0"/>
              <a:t>lncRNA</a:t>
            </a:r>
            <a:endParaRPr lang="en-US" i="1" dirty="0"/>
          </a:p>
        </p:txBody>
      </p:sp>
      <p:sp>
        <p:nvSpPr>
          <p:cNvPr id="42" name="TextBox 41"/>
          <p:cNvSpPr txBox="1"/>
          <p:nvPr/>
        </p:nvSpPr>
        <p:spPr>
          <a:xfrm>
            <a:off x="4884544" y="5256708"/>
            <a:ext cx="3058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 smtClean="0"/>
              <a:t>Intronic</a:t>
            </a:r>
            <a:r>
              <a:rPr lang="en-US" i="1" dirty="0" smtClean="0"/>
              <a:t> short </a:t>
            </a:r>
            <a:r>
              <a:rPr lang="en-US" i="1" dirty="0" err="1" smtClean="0"/>
              <a:t>ncRNA</a:t>
            </a:r>
            <a:r>
              <a:rPr lang="en-US" i="1" dirty="0" smtClean="0"/>
              <a:t> (</a:t>
            </a:r>
            <a:r>
              <a:rPr lang="en-US" i="1" dirty="0" err="1" smtClean="0"/>
              <a:t>miRtron</a:t>
            </a:r>
            <a:r>
              <a:rPr lang="en-US" i="1" dirty="0" smtClean="0"/>
              <a:t>)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4091704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24915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Repeat Genes</a:t>
            </a:r>
            <a:endParaRPr lang="en-US" sz="3200" dirty="0"/>
          </a:p>
        </p:txBody>
      </p:sp>
      <p:grpSp>
        <p:nvGrpSpPr>
          <p:cNvPr id="33" name="Group 32"/>
          <p:cNvGrpSpPr/>
          <p:nvPr/>
        </p:nvGrpSpPr>
        <p:grpSpPr>
          <a:xfrm>
            <a:off x="901697" y="1981200"/>
            <a:ext cx="3179765" cy="419100"/>
            <a:chOff x="2491580" y="2362200"/>
            <a:chExt cx="3179765" cy="419100"/>
          </a:xfrm>
        </p:grpSpPr>
        <p:sp>
          <p:nvSpPr>
            <p:cNvPr id="25" name="Rectangle 24"/>
            <p:cNvSpPr/>
            <p:nvPr/>
          </p:nvSpPr>
          <p:spPr>
            <a:xfrm>
              <a:off x="2491580" y="2495550"/>
              <a:ext cx="470695" cy="1333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2962275" y="2362200"/>
              <a:ext cx="419100" cy="4191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8" name="Straight Connector 27"/>
            <p:cNvCxnSpPr/>
            <p:nvPr/>
          </p:nvCxnSpPr>
          <p:spPr>
            <a:xfrm>
              <a:off x="3352800" y="2571750"/>
              <a:ext cx="6096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ectangle 28"/>
            <p:cNvSpPr/>
            <p:nvPr/>
          </p:nvSpPr>
          <p:spPr>
            <a:xfrm>
              <a:off x="3686175" y="2362200"/>
              <a:ext cx="695325" cy="4191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" name="Straight Connector 29"/>
            <p:cNvCxnSpPr/>
            <p:nvPr/>
          </p:nvCxnSpPr>
          <p:spPr>
            <a:xfrm>
              <a:off x="4171950" y="2571750"/>
              <a:ext cx="6096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Rectangle 30"/>
            <p:cNvSpPr/>
            <p:nvPr/>
          </p:nvSpPr>
          <p:spPr>
            <a:xfrm>
              <a:off x="4781550" y="2362200"/>
              <a:ext cx="419100" cy="4191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5200650" y="2505075"/>
              <a:ext cx="470695" cy="1333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5" name="Straight Arrow Connector 34"/>
          <p:cNvCxnSpPr/>
          <p:nvPr/>
        </p:nvCxnSpPr>
        <p:spPr>
          <a:xfrm>
            <a:off x="0" y="2190750"/>
            <a:ext cx="120586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oup 35"/>
          <p:cNvGrpSpPr/>
          <p:nvPr/>
        </p:nvGrpSpPr>
        <p:grpSpPr>
          <a:xfrm>
            <a:off x="7235822" y="1981200"/>
            <a:ext cx="3179765" cy="419100"/>
            <a:chOff x="2491580" y="2362200"/>
            <a:chExt cx="3179765" cy="419100"/>
          </a:xfrm>
        </p:grpSpPr>
        <p:sp>
          <p:nvSpPr>
            <p:cNvPr id="37" name="Rectangle 36"/>
            <p:cNvSpPr/>
            <p:nvPr/>
          </p:nvSpPr>
          <p:spPr>
            <a:xfrm>
              <a:off x="2491580" y="2495550"/>
              <a:ext cx="470695" cy="1333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2962275" y="2362200"/>
              <a:ext cx="419100" cy="4191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9" name="Straight Connector 38"/>
            <p:cNvCxnSpPr/>
            <p:nvPr/>
          </p:nvCxnSpPr>
          <p:spPr>
            <a:xfrm>
              <a:off x="3352800" y="2571750"/>
              <a:ext cx="6096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Rectangle 39"/>
            <p:cNvSpPr/>
            <p:nvPr/>
          </p:nvSpPr>
          <p:spPr>
            <a:xfrm>
              <a:off x="3686175" y="2362200"/>
              <a:ext cx="695325" cy="4191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1" name="Straight Connector 40"/>
            <p:cNvCxnSpPr/>
            <p:nvPr/>
          </p:nvCxnSpPr>
          <p:spPr>
            <a:xfrm>
              <a:off x="4171950" y="2571750"/>
              <a:ext cx="6096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Rectangle 41"/>
            <p:cNvSpPr/>
            <p:nvPr/>
          </p:nvSpPr>
          <p:spPr>
            <a:xfrm>
              <a:off x="4781550" y="2362200"/>
              <a:ext cx="419100" cy="4191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5200650" y="2505075"/>
              <a:ext cx="470695" cy="1333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1889154" y="2425184"/>
            <a:ext cx="1109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GeneA</a:t>
            </a:r>
            <a:r>
              <a:rPr lang="en-US" dirty="0" smtClean="0"/>
              <a:t> - 1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8223279" y="2425184"/>
            <a:ext cx="1109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GeneA</a:t>
            </a:r>
            <a:r>
              <a:rPr lang="en-US" dirty="0" smtClean="0"/>
              <a:t> - 2</a:t>
            </a:r>
            <a:endParaRPr lang="en-US" dirty="0"/>
          </a:p>
        </p:txBody>
      </p:sp>
      <p:cxnSp>
        <p:nvCxnSpPr>
          <p:cNvPr id="47" name="Straight Connector 46"/>
          <p:cNvCxnSpPr/>
          <p:nvPr/>
        </p:nvCxnSpPr>
        <p:spPr>
          <a:xfrm>
            <a:off x="8916192" y="1981200"/>
            <a:ext cx="0" cy="41910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9726609" y="1981200"/>
            <a:ext cx="0" cy="419100"/>
          </a:xfrm>
          <a:prstGeom prst="line">
            <a:avLst/>
          </a:prstGeom>
          <a:ln w="762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0" name="Right Arrow 49"/>
          <p:cNvSpPr/>
          <p:nvPr/>
        </p:nvSpPr>
        <p:spPr>
          <a:xfrm>
            <a:off x="390525" y="2114550"/>
            <a:ext cx="457200" cy="13335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ight Arrow 50"/>
          <p:cNvSpPr/>
          <p:nvPr/>
        </p:nvSpPr>
        <p:spPr>
          <a:xfrm>
            <a:off x="6702422" y="2124075"/>
            <a:ext cx="457200" cy="133350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ight Arrow 51"/>
          <p:cNvSpPr/>
          <p:nvPr/>
        </p:nvSpPr>
        <p:spPr>
          <a:xfrm>
            <a:off x="6188072" y="2124075"/>
            <a:ext cx="457200" cy="133350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3" name="Group 52"/>
          <p:cNvGrpSpPr/>
          <p:nvPr/>
        </p:nvGrpSpPr>
        <p:grpSpPr>
          <a:xfrm>
            <a:off x="901697" y="4006275"/>
            <a:ext cx="3179765" cy="419100"/>
            <a:chOff x="2491580" y="2362200"/>
            <a:chExt cx="3179765" cy="419100"/>
          </a:xfrm>
        </p:grpSpPr>
        <p:sp>
          <p:nvSpPr>
            <p:cNvPr id="54" name="Rectangle 53"/>
            <p:cNvSpPr/>
            <p:nvPr/>
          </p:nvSpPr>
          <p:spPr>
            <a:xfrm>
              <a:off x="2491580" y="2495550"/>
              <a:ext cx="470695" cy="1333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2962275" y="2362200"/>
              <a:ext cx="419100" cy="4191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6" name="Straight Connector 55"/>
            <p:cNvCxnSpPr/>
            <p:nvPr/>
          </p:nvCxnSpPr>
          <p:spPr>
            <a:xfrm>
              <a:off x="3352800" y="2571750"/>
              <a:ext cx="6096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Rectangle 56"/>
            <p:cNvSpPr/>
            <p:nvPr/>
          </p:nvSpPr>
          <p:spPr>
            <a:xfrm>
              <a:off x="3686175" y="2362200"/>
              <a:ext cx="695325" cy="4191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8" name="Straight Connector 57"/>
            <p:cNvCxnSpPr/>
            <p:nvPr/>
          </p:nvCxnSpPr>
          <p:spPr>
            <a:xfrm>
              <a:off x="4171950" y="2571750"/>
              <a:ext cx="6096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Rectangle 58"/>
            <p:cNvSpPr/>
            <p:nvPr/>
          </p:nvSpPr>
          <p:spPr>
            <a:xfrm>
              <a:off x="4781550" y="2362200"/>
              <a:ext cx="419100" cy="4191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/>
            <p:cNvSpPr/>
            <p:nvPr/>
          </p:nvSpPr>
          <p:spPr>
            <a:xfrm>
              <a:off x="5200650" y="2505075"/>
              <a:ext cx="470695" cy="1333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61" name="Straight Arrow Connector 60"/>
          <p:cNvCxnSpPr/>
          <p:nvPr/>
        </p:nvCxnSpPr>
        <p:spPr>
          <a:xfrm>
            <a:off x="0" y="4215825"/>
            <a:ext cx="120586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2" name="Group 61"/>
          <p:cNvGrpSpPr/>
          <p:nvPr/>
        </p:nvGrpSpPr>
        <p:grpSpPr>
          <a:xfrm>
            <a:off x="7706517" y="4006275"/>
            <a:ext cx="2238375" cy="419100"/>
            <a:chOff x="2962275" y="2362200"/>
            <a:chExt cx="2238375" cy="419100"/>
          </a:xfrm>
        </p:grpSpPr>
        <p:sp>
          <p:nvSpPr>
            <p:cNvPr id="64" name="Rectangle 63"/>
            <p:cNvSpPr/>
            <p:nvPr/>
          </p:nvSpPr>
          <p:spPr>
            <a:xfrm>
              <a:off x="2962275" y="2362200"/>
              <a:ext cx="419100" cy="4191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5" name="Straight Connector 64"/>
            <p:cNvCxnSpPr/>
            <p:nvPr/>
          </p:nvCxnSpPr>
          <p:spPr>
            <a:xfrm>
              <a:off x="3352800" y="2571750"/>
              <a:ext cx="6096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Rectangle 65"/>
            <p:cNvSpPr/>
            <p:nvPr/>
          </p:nvSpPr>
          <p:spPr>
            <a:xfrm>
              <a:off x="3686175" y="2362200"/>
              <a:ext cx="695325" cy="4191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7" name="Straight Connector 66"/>
            <p:cNvCxnSpPr/>
            <p:nvPr/>
          </p:nvCxnSpPr>
          <p:spPr>
            <a:xfrm>
              <a:off x="4171950" y="2571750"/>
              <a:ext cx="6096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Rectangle 67"/>
            <p:cNvSpPr/>
            <p:nvPr/>
          </p:nvSpPr>
          <p:spPr>
            <a:xfrm>
              <a:off x="4781550" y="2362200"/>
              <a:ext cx="419100" cy="4191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0" name="TextBox 69"/>
          <p:cNvSpPr txBox="1"/>
          <p:nvPr/>
        </p:nvSpPr>
        <p:spPr>
          <a:xfrm>
            <a:off x="1975368" y="4450259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GeneA</a:t>
            </a:r>
            <a:endParaRPr lang="en-US" dirty="0"/>
          </a:p>
        </p:txBody>
      </p:sp>
      <p:sp>
        <p:nvSpPr>
          <p:cNvPr id="71" name="TextBox 70"/>
          <p:cNvSpPr txBox="1"/>
          <p:nvPr/>
        </p:nvSpPr>
        <p:spPr>
          <a:xfrm>
            <a:off x="7991837" y="4450259"/>
            <a:ext cx="1572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Pseudo-</a:t>
            </a:r>
            <a:r>
              <a:rPr lang="en-US" dirty="0" err="1" smtClean="0"/>
              <a:t>GeneA</a:t>
            </a:r>
            <a:endParaRPr lang="en-US" dirty="0"/>
          </a:p>
        </p:txBody>
      </p:sp>
      <p:cxnSp>
        <p:nvCxnSpPr>
          <p:cNvPr id="72" name="Straight Connector 71"/>
          <p:cNvCxnSpPr/>
          <p:nvPr/>
        </p:nvCxnSpPr>
        <p:spPr>
          <a:xfrm>
            <a:off x="8916192" y="4006275"/>
            <a:ext cx="0" cy="41910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9726609" y="4006275"/>
            <a:ext cx="0" cy="419100"/>
          </a:xfrm>
          <a:prstGeom prst="line">
            <a:avLst/>
          </a:prstGeom>
          <a:ln w="762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4" name="Right Arrow 73"/>
          <p:cNvSpPr/>
          <p:nvPr/>
        </p:nvSpPr>
        <p:spPr>
          <a:xfrm>
            <a:off x="390525" y="4139625"/>
            <a:ext cx="457200" cy="13335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7" name="Straight Connector 76"/>
          <p:cNvCxnSpPr/>
          <p:nvPr/>
        </p:nvCxnSpPr>
        <p:spPr>
          <a:xfrm>
            <a:off x="9840909" y="4006275"/>
            <a:ext cx="0" cy="419100"/>
          </a:xfrm>
          <a:prstGeom prst="line">
            <a:avLst/>
          </a:prstGeom>
          <a:ln w="762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8746326" y="4006275"/>
            <a:ext cx="0" cy="419100"/>
          </a:xfrm>
          <a:prstGeom prst="line">
            <a:avLst/>
          </a:prstGeom>
          <a:ln w="762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7983534" y="4006275"/>
            <a:ext cx="0" cy="419100"/>
          </a:xfrm>
          <a:prstGeom prst="line">
            <a:avLst/>
          </a:prstGeom>
          <a:ln w="762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7908126" y="4006275"/>
            <a:ext cx="0" cy="419100"/>
          </a:xfrm>
          <a:prstGeom prst="line">
            <a:avLst/>
          </a:prstGeom>
          <a:ln w="762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8611392" y="4006275"/>
            <a:ext cx="0" cy="41910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>
            <a:off x="7801767" y="4006275"/>
            <a:ext cx="0" cy="41910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3" name="TextBox 82"/>
          <p:cNvSpPr txBox="1"/>
          <p:nvPr/>
        </p:nvSpPr>
        <p:spPr>
          <a:xfrm>
            <a:off x="4350710" y="1611868"/>
            <a:ext cx="1837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p</a:t>
            </a:r>
            <a:r>
              <a:rPr lang="en-US" i="1" dirty="0" smtClean="0"/>
              <a:t>aralogous genes</a:t>
            </a:r>
            <a:endParaRPr lang="en-US" i="1" dirty="0"/>
          </a:p>
        </p:txBody>
      </p:sp>
      <p:sp>
        <p:nvSpPr>
          <p:cNvPr id="84" name="TextBox 83"/>
          <p:cNvSpPr txBox="1"/>
          <p:nvPr/>
        </p:nvSpPr>
        <p:spPr>
          <a:xfrm>
            <a:off x="4350710" y="3703618"/>
            <a:ext cx="1459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pseudo genes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764734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112662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Bookman Old Style" panose="02050604050505020204" pitchFamily="18" charset="0"/>
              </a:rPr>
              <a:t>RNA-Seq: Sequence AND Quantification (in Bulk)</a:t>
            </a:r>
            <a:endParaRPr lang="en-US" sz="3600" dirty="0">
              <a:latin typeface="Bookman Old Style" panose="02050604050505020204" pitchFamily="18" charset="0"/>
            </a:endParaRPr>
          </a:p>
        </p:txBody>
      </p:sp>
      <p:pic>
        <p:nvPicPr>
          <p:cNvPr id="2050" name="Picture 2" descr="RNA Sequencing- Definition, Principle, Steps, Types, Us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177" y="752475"/>
            <a:ext cx="11477625" cy="6010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7608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88152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Bookman Old Style" panose="02050604050505020204" pitchFamily="18" charset="0"/>
              </a:rPr>
              <a:t>RNA-Seq: Levels of alternative splicing</a:t>
            </a:r>
            <a:endParaRPr lang="en-US" sz="3600" dirty="0">
              <a:latin typeface="Bookman Old Style" panose="02050604050505020204" pitchFamily="18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88900" y="4759713"/>
            <a:ext cx="12103100" cy="1835934"/>
            <a:chOff x="88900" y="2600713"/>
            <a:chExt cx="12103100" cy="1835934"/>
          </a:xfrm>
        </p:grpSpPr>
        <p:grpSp>
          <p:nvGrpSpPr>
            <p:cNvPr id="4" name="Group 3"/>
            <p:cNvGrpSpPr/>
            <p:nvPr/>
          </p:nvGrpSpPr>
          <p:grpSpPr>
            <a:xfrm>
              <a:off x="1812925" y="3824149"/>
              <a:ext cx="8204499" cy="133823"/>
              <a:chOff x="533400" y="2174875"/>
              <a:chExt cx="8204499" cy="800100"/>
            </a:xfrm>
          </p:grpSpPr>
          <p:sp>
            <p:nvSpPr>
              <p:cNvPr id="23" name="Rectangle 22"/>
              <p:cNvSpPr/>
              <p:nvPr/>
            </p:nvSpPr>
            <p:spPr>
              <a:xfrm>
                <a:off x="533400" y="2447925"/>
                <a:ext cx="1727200" cy="2540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2260600" y="2174875"/>
                <a:ext cx="1155700" cy="8001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25" name="Straight Connector 24"/>
              <p:cNvCxnSpPr/>
              <p:nvPr/>
            </p:nvCxnSpPr>
            <p:spPr>
              <a:xfrm>
                <a:off x="3416300" y="2574925"/>
                <a:ext cx="1346200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Rectangle 25"/>
              <p:cNvSpPr/>
              <p:nvPr/>
            </p:nvSpPr>
            <p:spPr>
              <a:xfrm>
                <a:off x="4762500" y="2174875"/>
                <a:ext cx="324149" cy="8001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7" name="Straight Connector 26"/>
              <p:cNvCxnSpPr/>
              <p:nvPr/>
            </p:nvCxnSpPr>
            <p:spPr>
              <a:xfrm>
                <a:off x="5086649" y="2574925"/>
                <a:ext cx="806151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Rectangle 27"/>
              <p:cNvSpPr/>
              <p:nvPr/>
            </p:nvSpPr>
            <p:spPr>
              <a:xfrm>
                <a:off x="5854999" y="2174875"/>
                <a:ext cx="1155700" cy="8001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7010699" y="2447925"/>
                <a:ext cx="1727200" cy="2540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5" name="Group 4"/>
            <p:cNvGrpSpPr/>
            <p:nvPr/>
          </p:nvGrpSpPr>
          <p:grpSpPr>
            <a:xfrm>
              <a:off x="1812925" y="4042410"/>
              <a:ext cx="8204499" cy="161925"/>
              <a:chOff x="533400" y="2174875"/>
              <a:chExt cx="8204499" cy="800100"/>
            </a:xfrm>
          </p:grpSpPr>
          <p:sp>
            <p:nvSpPr>
              <p:cNvPr id="17" name="Rectangle 16"/>
              <p:cNvSpPr/>
              <p:nvPr/>
            </p:nvSpPr>
            <p:spPr>
              <a:xfrm>
                <a:off x="533400" y="2447925"/>
                <a:ext cx="1727200" cy="2540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2260600" y="2174875"/>
                <a:ext cx="1155700" cy="8001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9" name="Straight Connector 18"/>
              <p:cNvCxnSpPr/>
              <p:nvPr/>
            </p:nvCxnSpPr>
            <p:spPr>
              <a:xfrm>
                <a:off x="3416300" y="2574925"/>
                <a:ext cx="1670349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/>
              <p:nvPr/>
            </p:nvCxnSpPr>
            <p:spPr>
              <a:xfrm>
                <a:off x="5086649" y="2574925"/>
                <a:ext cx="806151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Rectangle 20"/>
              <p:cNvSpPr/>
              <p:nvPr/>
            </p:nvSpPr>
            <p:spPr>
              <a:xfrm>
                <a:off x="5854999" y="2174875"/>
                <a:ext cx="1155700" cy="8001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7010699" y="2447925"/>
                <a:ext cx="1727200" cy="2540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6" name="Group 5"/>
            <p:cNvGrpSpPr/>
            <p:nvPr/>
          </p:nvGrpSpPr>
          <p:grpSpPr>
            <a:xfrm>
              <a:off x="1812925" y="4274722"/>
              <a:ext cx="8204499" cy="161925"/>
              <a:chOff x="533400" y="2174875"/>
              <a:chExt cx="8204499" cy="800100"/>
            </a:xfrm>
          </p:grpSpPr>
          <p:sp>
            <p:nvSpPr>
              <p:cNvPr id="10" name="Rectangle 9"/>
              <p:cNvSpPr/>
              <p:nvPr/>
            </p:nvSpPr>
            <p:spPr>
              <a:xfrm>
                <a:off x="533400" y="2447925"/>
                <a:ext cx="1727200" cy="254000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2260599" y="2174875"/>
                <a:ext cx="1867199" cy="800100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2" name="Straight Connector 11"/>
              <p:cNvCxnSpPr/>
              <p:nvPr/>
            </p:nvCxnSpPr>
            <p:spPr>
              <a:xfrm>
                <a:off x="3416300" y="2574925"/>
                <a:ext cx="1346200" cy="0"/>
              </a:xfrm>
              <a:prstGeom prst="lin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</p:cxnSp>
          <p:sp>
            <p:nvSpPr>
              <p:cNvPr id="13" name="Rectangle 12"/>
              <p:cNvSpPr/>
              <p:nvPr/>
            </p:nvSpPr>
            <p:spPr>
              <a:xfrm>
                <a:off x="4762500" y="2174875"/>
                <a:ext cx="324149" cy="800100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" name="Straight Connector 13"/>
              <p:cNvCxnSpPr/>
              <p:nvPr/>
            </p:nvCxnSpPr>
            <p:spPr>
              <a:xfrm>
                <a:off x="5086649" y="2574925"/>
                <a:ext cx="806151" cy="0"/>
              </a:xfrm>
              <a:prstGeom prst="lin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</p:cxnSp>
          <p:sp>
            <p:nvSpPr>
              <p:cNvPr id="15" name="Rectangle 14"/>
              <p:cNvSpPr/>
              <p:nvPr/>
            </p:nvSpPr>
            <p:spPr>
              <a:xfrm>
                <a:off x="5854999" y="2174875"/>
                <a:ext cx="1155700" cy="800100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7010699" y="2447925"/>
                <a:ext cx="1727200" cy="254000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cxnSp>
          <p:nvCxnSpPr>
            <p:cNvPr id="7" name="Straight Arrow Connector 6"/>
            <p:cNvCxnSpPr/>
            <p:nvPr/>
          </p:nvCxnSpPr>
          <p:spPr>
            <a:xfrm>
              <a:off x="88900" y="3505200"/>
              <a:ext cx="121031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11582538" y="3454817"/>
              <a:ext cx="6094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mt-MT" dirty="0" smtClean="0"/>
                <a:t>DNA</a:t>
              </a:r>
              <a:endParaRPr lang="en-US" dirty="0"/>
            </a:p>
          </p:txBody>
        </p:sp>
        <p:sp>
          <p:nvSpPr>
            <p:cNvPr id="9" name="Freeform 8"/>
            <p:cNvSpPr/>
            <p:nvPr/>
          </p:nvSpPr>
          <p:spPr>
            <a:xfrm>
              <a:off x="1765300" y="2600713"/>
              <a:ext cx="9347200" cy="879087"/>
            </a:xfrm>
            <a:custGeom>
              <a:avLst/>
              <a:gdLst>
                <a:gd name="connsiteX0" fmla="*/ 0 w 9347200"/>
                <a:gd name="connsiteY0" fmla="*/ 777487 h 879087"/>
                <a:gd name="connsiteX1" fmla="*/ 203200 w 9347200"/>
                <a:gd name="connsiteY1" fmla="*/ 205987 h 879087"/>
                <a:gd name="connsiteX2" fmla="*/ 355600 w 9347200"/>
                <a:gd name="connsiteY2" fmla="*/ 345687 h 879087"/>
                <a:gd name="connsiteX3" fmla="*/ 685800 w 9347200"/>
                <a:gd name="connsiteY3" fmla="*/ 447287 h 879087"/>
                <a:gd name="connsiteX4" fmla="*/ 965200 w 9347200"/>
                <a:gd name="connsiteY4" fmla="*/ 15487 h 879087"/>
                <a:gd name="connsiteX5" fmla="*/ 1244600 w 9347200"/>
                <a:gd name="connsiteY5" fmla="*/ 790187 h 879087"/>
                <a:gd name="connsiteX6" fmla="*/ 1574800 w 9347200"/>
                <a:gd name="connsiteY6" fmla="*/ 548887 h 879087"/>
                <a:gd name="connsiteX7" fmla="*/ 1765300 w 9347200"/>
                <a:gd name="connsiteY7" fmla="*/ 663187 h 879087"/>
                <a:gd name="connsiteX8" fmla="*/ 2311400 w 9347200"/>
                <a:gd name="connsiteY8" fmla="*/ 256787 h 879087"/>
                <a:gd name="connsiteX9" fmla="*/ 2730500 w 9347200"/>
                <a:gd name="connsiteY9" fmla="*/ 650487 h 879087"/>
                <a:gd name="connsiteX10" fmla="*/ 2844800 w 9347200"/>
                <a:gd name="connsiteY10" fmla="*/ 790187 h 879087"/>
                <a:gd name="connsiteX11" fmla="*/ 4152900 w 9347200"/>
                <a:gd name="connsiteY11" fmla="*/ 828287 h 879087"/>
                <a:gd name="connsiteX12" fmla="*/ 4343400 w 9347200"/>
                <a:gd name="connsiteY12" fmla="*/ 574287 h 879087"/>
                <a:gd name="connsiteX13" fmla="*/ 4381500 w 9347200"/>
                <a:gd name="connsiteY13" fmla="*/ 269487 h 879087"/>
                <a:gd name="connsiteX14" fmla="*/ 4508500 w 9347200"/>
                <a:gd name="connsiteY14" fmla="*/ 777487 h 879087"/>
                <a:gd name="connsiteX15" fmla="*/ 5308600 w 9347200"/>
                <a:gd name="connsiteY15" fmla="*/ 840987 h 879087"/>
                <a:gd name="connsiteX16" fmla="*/ 5473700 w 9347200"/>
                <a:gd name="connsiteY16" fmla="*/ 650487 h 879087"/>
                <a:gd name="connsiteX17" fmla="*/ 5537200 w 9347200"/>
                <a:gd name="connsiteY17" fmla="*/ 155187 h 879087"/>
                <a:gd name="connsiteX18" fmla="*/ 5702300 w 9347200"/>
                <a:gd name="connsiteY18" fmla="*/ 2787 h 879087"/>
                <a:gd name="connsiteX19" fmla="*/ 6045200 w 9347200"/>
                <a:gd name="connsiteY19" fmla="*/ 256787 h 879087"/>
                <a:gd name="connsiteX20" fmla="*/ 6223000 w 9347200"/>
                <a:gd name="connsiteY20" fmla="*/ 193287 h 879087"/>
                <a:gd name="connsiteX21" fmla="*/ 6426200 w 9347200"/>
                <a:gd name="connsiteY21" fmla="*/ 447287 h 879087"/>
                <a:gd name="connsiteX22" fmla="*/ 6718300 w 9347200"/>
                <a:gd name="connsiteY22" fmla="*/ 586987 h 879087"/>
                <a:gd name="connsiteX23" fmla="*/ 7442200 w 9347200"/>
                <a:gd name="connsiteY23" fmla="*/ 586987 h 879087"/>
                <a:gd name="connsiteX24" fmla="*/ 7874000 w 9347200"/>
                <a:gd name="connsiteY24" fmla="*/ 663187 h 879087"/>
                <a:gd name="connsiteX25" fmla="*/ 8382000 w 9347200"/>
                <a:gd name="connsiteY25" fmla="*/ 828287 h 879087"/>
                <a:gd name="connsiteX26" fmla="*/ 9347200 w 9347200"/>
                <a:gd name="connsiteY26" fmla="*/ 879087 h 879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347200" h="879087">
                  <a:moveTo>
                    <a:pt x="0" y="777487"/>
                  </a:moveTo>
                  <a:cubicBezTo>
                    <a:pt x="71966" y="527720"/>
                    <a:pt x="143933" y="277954"/>
                    <a:pt x="203200" y="205987"/>
                  </a:cubicBezTo>
                  <a:cubicBezTo>
                    <a:pt x="262467" y="134020"/>
                    <a:pt x="275167" y="305470"/>
                    <a:pt x="355600" y="345687"/>
                  </a:cubicBezTo>
                  <a:cubicBezTo>
                    <a:pt x="436033" y="385904"/>
                    <a:pt x="584200" y="502320"/>
                    <a:pt x="685800" y="447287"/>
                  </a:cubicBezTo>
                  <a:cubicBezTo>
                    <a:pt x="787400" y="392254"/>
                    <a:pt x="872067" y="-41663"/>
                    <a:pt x="965200" y="15487"/>
                  </a:cubicBezTo>
                  <a:cubicBezTo>
                    <a:pt x="1058333" y="72637"/>
                    <a:pt x="1143000" y="701287"/>
                    <a:pt x="1244600" y="790187"/>
                  </a:cubicBezTo>
                  <a:cubicBezTo>
                    <a:pt x="1346200" y="879087"/>
                    <a:pt x="1488017" y="570054"/>
                    <a:pt x="1574800" y="548887"/>
                  </a:cubicBezTo>
                  <a:cubicBezTo>
                    <a:pt x="1661583" y="527720"/>
                    <a:pt x="1642533" y="711870"/>
                    <a:pt x="1765300" y="663187"/>
                  </a:cubicBezTo>
                  <a:cubicBezTo>
                    <a:pt x="1888067" y="614504"/>
                    <a:pt x="2150533" y="258904"/>
                    <a:pt x="2311400" y="256787"/>
                  </a:cubicBezTo>
                  <a:cubicBezTo>
                    <a:pt x="2472267" y="254670"/>
                    <a:pt x="2641600" y="561587"/>
                    <a:pt x="2730500" y="650487"/>
                  </a:cubicBezTo>
                  <a:cubicBezTo>
                    <a:pt x="2819400" y="739387"/>
                    <a:pt x="2607733" y="760554"/>
                    <a:pt x="2844800" y="790187"/>
                  </a:cubicBezTo>
                  <a:cubicBezTo>
                    <a:pt x="3081867" y="819820"/>
                    <a:pt x="3903133" y="864270"/>
                    <a:pt x="4152900" y="828287"/>
                  </a:cubicBezTo>
                  <a:cubicBezTo>
                    <a:pt x="4402667" y="792304"/>
                    <a:pt x="4305300" y="667420"/>
                    <a:pt x="4343400" y="574287"/>
                  </a:cubicBezTo>
                  <a:cubicBezTo>
                    <a:pt x="4381500" y="481154"/>
                    <a:pt x="4353983" y="235620"/>
                    <a:pt x="4381500" y="269487"/>
                  </a:cubicBezTo>
                  <a:cubicBezTo>
                    <a:pt x="4409017" y="303354"/>
                    <a:pt x="4353983" y="682237"/>
                    <a:pt x="4508500" y="777487"/>
                  </a:cubicBezTo>
                  <a:cubicBezTo>
                    <a:pt x="4663017" y="872737"/>
                    <a:pt x="5147733" y="862154"/>
                    <a:pt x="5308600" y="840987"/>
                  </a:cubicBezTo>
                  <a:cubicBezTo>
                    <a:pt x="5469467" y="819820"/>
                    <a:pt x="5435600" y="764787"/>
                    <a:pt x="5473700" y="650487"/>
                  </a:cubicBezTo>
                  <a:cubicBezTo>
                    <a:pt x="5511800" y="536187"/>
                    <a:pt x="5499100" y="263137"/>
                    <a:pt x="5537200" y="155187"/>
                  </a:cubicBezTo>
                  <a:cubicBezTo>
                    <a:pt x="5575300" y="47237"/>
                    <a:pt x="5617633" y="-14146"/>
                    <a:pt x="5702300" y="2787"/>
                  </a:cubicBezTo>
                  <a:cubicBezTo>
                    <a:pt x="5786967" y="19720"/>
                    <a:pt x="5958417" y="225037"/>
                    <a:pt x="6045200" y="256787"/>
                  </a:cubicBezTo>
                  <a:cubicBezTo>
                    <a:pt x="6131983" y="288537"/>
                    <a:pt x="6159500" y="161537"/>
                    <a:pt x="6223000" y="193287"/>
                  </a:cubicBezTo>
                  <a:cubicBezTo>
                    <a:pt x="6286500" y="225037"/>
                    <a:pt x="6343650" y="381670"/>
                    <a:pt x="6426200" y="447287"/>
                  </a:cubicBezTo>
                  <a:cubicBezTo>
                    <a:pt x="6508750" y="512904"/>
                    <a:pt x="6548967" y="563704"/>
                    <a:pt x="6718300" y="586987"/>
                  </a:cubicBezTo>
                  <a:cubicBezTo>
                    <a:pt x="6887633" y="610270"/>
                    <a:pt x="7249583" y="574287"/>
                    <a:pt x="7442200" y="586987"/>
                  </a:cubicBezTo>
                  <a:cubicBezTo>
                    <a:pt x="7634817" y="599687"/>
                    <a:pt x="7717367" y="622970"/>
                    <a:pt x="7874000" y="663187"/>
                  </a:cubicBezTo>
                  <a:cubicBezTo>
                    <a:pt x="8030633" y="703404"/>
                    <a:pt x="8136467" y="792304"/>
                    <a:pt x="8382000" y="828287"/>
                  </a:cubicBezTo>
                  <a:cubicBezTo>
                    <a:pt x="8627533" y="864270"/>
                    <a:pt x="9158817" y="864270"/>
                    <a:pt x="9347200" y="879087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88900" y="1714500"/>
            <a:ext cx="12103100" cy="2722147"/>
            <a:chOff x="88900" y="1714500"/>
            <a:chExt cx="12103100" cy="2722147"/>
          </a:xfrm>
        </p:grpSpPr>
        <p:cxnSp>
          <p:nvCxnSpPr>
            <p:cNvPr id="31" name="Straight Arrow Connector 30"/>
            <p:cNvCxnSpPr/>
            <p:nvPr/>
          </p:nvCxnSpPr>
          <p:spPr>
            <a:xfrm>
              <a:off x="1800225" y="2601711"/>
              <a:ext cx="4572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2" name="Group 31"/>
            <p:cNvGrpSpPr/>
            <p:nvPr/>
          </p:nvGrpSpPr>
          <p:grpSpPr>
            <a:xfrm>
              <a:off x="1812925" y="3824149"/>
              <a:ext cx="8204499" cy="133823"/>
              <a:chOff x="533400" y="2174875"/>
              <a:chExt cx="8204499" cy="800100"/>
            </a:xfrm>
          </p:grpSpPr>
          <p:sp>
            <p:nvSpPr>
              <p:cNvPr id="148" name="Rectangle 147"/>
              <p:cNvSpPr/>
              <p:nvPr/>
            </p:nvSpPr>
            <p:spPr>
              <a:xfrm>
                <a:off x="533400" y="2447925"/>
                <a:ext cx="1727200" cy="2540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9" name="Rectangle 148"/>
              <p:cNvSpPr/>
              <p:nvPr/>
            </p:nvSpPr>
            <p:spPr>
              <a:xfrm>
                <a:off x="2260600" y="2174875"/>
                <a:ext cx="1155700" cy="8001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50" name="Straight Connector 149"/>
              <p:cNvCxnSpPr/>
              <p:nvPr/>
            </p:nvCxnSpPr>
            <p:spPr>
              <a:xfrm>
                <a:off x="3416300" y="2574925"/>
                <a:ext cx="1346200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1" name="Rectangle 150"/>
              <p:cNvSpPr/>
              <p:nvPr/>
            </p:nvSpPr>
            <p:spPr>
              <a:xfrm>
                <a:off x="4762500" y="2174875"/>
                <a:ext cx="324149" cy="8001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2" name="Straight Connector 151"/>
              <p:cNvCxnSpPr/>
              <p:nvPr/>
            </p:nvCxnSpPr>
            <p:spPr>
              <a:xfrm>
                <a:off x="5086649" y="2574925"/>
                <a:ext cx="806151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3" name="Rectangle 152"/>
              <p:cNvSpPr/>
              <p:nvPr/>
            </p:nvSpPr>
            <p:spPr>
              <a:xfrm>
                <a:off x="5854999" y="2174875"/>
                <a:ext cx="1155700" cy="8001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Rectangle 153"/>
              <p:cNvSpPr/>
              <p:nvPr/>
            </p:nvSpPr>
            <p:spPr>
              <a:xfrm>
                <a:off x="7010699" y="2447925"/>
                <a:ext cx="1727200" cy="2540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33" name="Group 32"/>
            <p:cNvGrpSpPr/>
            <p:nvPr/>
          </p:nvGrpSpPr>
          <p:grpSpPr>
            <a:xfrm>
              <a:off x="1812925" y="4042410"/>
              <a:ext cx="8204499" cy="161925"/>
              <a:chOff x="533400" y="2174875"/>
              <a:chExt cx="8204499" cy="800100"/>
            </a:xfrm>
          </p:grpSpPr>
          <p:sp>
            <p:nvSpPr>
              <p:cNvPr id="142" name="Rectangle 141"/>
              <p:cNvSpPr/>
              <p:nvPr/>
            </p:nvSpPr>
            <p:spPr>
              <a:xfrm>
                <a:off x="533400" y="2447925"/>
                <a:ext cx="1727200" cy="2540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3" name="Rectangle 142"/>
              <p:cNvSpPr/>
              <p:nvPr/>
            </p:nvSpPr>
            <p:spPr>
              <a:xfrm>
                <a:off x="2260600" y="2174875"/>
                <a:ext cx="1155700" cy="8001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44" name="Straight Connector 143"/>
              <p:cNvCxnSpPr/>
              <p:nvPr/>
            </p:nvCxnSpPr>
            <p:spPr>
              <a:xfrm>
                <a:off x="3416300" y="2574925"/>
                <a:ext cx="1670349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/>
              <p:cNvCxnSpPr/>
              <p:nvPr/>
            </p:nvCxnSpPr>
            <p:spPr>
              <a:xfrm>
                <a:off x="5086649" y="2574925"/>
                <a:ext cx="806151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6" name="Rectangle 145"/>
              <p:cNvSpPr/>
              <p:nvPr/>
            </p:nvSpPr>
            <p:spPr>
              <a:xfrm>
                <a:off x="5854999" y="2174875"/>
                <a:ext cx="1155700" cy="8001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Rectangle 146"/>
              <p:cNvSpPr/>
              <p:nvPr/>
            </p:nvSpPr>
            <p:spPr>
              <a:xfrm>
                <a:off x="7010699" y="2447925"/>
                <a:ext cx="1727200" cy="2540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34" name="Group 33"/>
            <p:cNvGrpSpPr/>
            <p:nvPr/>
          </p:nvGrpSpPr>
          <p:grpSpPr>
            <a:xfrm>
              <a:off x="1812925" y="4274722"/>
              <a:ext cx="8204499" cy="161925"/>
              <a:chOff x="533400" y="2174875"/>
              <a:chExt cx="8204499" cy="800100"/>
            </a:xfrm>
          </p:grpSpPr>
          <p:sp>
            <p:nvSpPr>
              <p:cNvPr id="135" name="Rectangle 134"/>
              <p:cNvSpPr/>
              <p:nvPr/>
            </p:nvSpPr>
            <p:spPr>
              <a:xfrm>
                <a:off x="533400" y="2447925"/>
                <a:ext cx="1727200" cy="254000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6" name="Rectangle 135"/>
              <p:cNvSpPr/>
              <p:nvPr/>
            </p:nvSpPr>
            <p:spPr>
              <a:xfrm>
                <a:off x="2260599" y="2174875"/>
                <a:ext cx="1867199" cy="800100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37" name="Straight Connector 136"/>
              <p:cNvCxnSpPr/>
              <p:nvPr/>
            </p:nvCxnSpPr>
            <p:spPr>
              <a:xfrm>
                <a:off x="3416300" y="2574925"/>
                <a:ext cx="1346200" cy="0"/>
              </a:xfrm>
              <a:prstGeom prst="lin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</p:cxnSp>
          <p:sp>
            <p:nvSpPr>
              <p:cNvPr id="138" name="Rectangle 137"/>
              <p:cNvSpPr/>
              <p:nvPr/>
            </p:nvSpPr>
            <p:spPr>
              <a:xfrm>
                <a:off x="4762500" y="2174875"/>
                <a:ext cx="324149" cy="800100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9" name="Straight Connector 138"/>
              <p:cNvCxnSpPr/>
              <p:nvPr/>
            </p:nvCxnSpPr>
            <p:spPr>
              <a:xfrm>
                <a:off x="5086649" y="2574925"/>
                <a:ext cx="806151" cy="0"/>
              </a:xfrm>
              <a:prstGeom prst="lin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</p:cxnSp>
          <p:sp>
            <p:nvSpPr>
              <p:cNvPr id="140" name="Rectangle 139"/>
              <p:cNvSpPr/>
              <p:nvPr/>
            </p:nvSpPr>
            <p:spPr>
              <a:xfrm>
                <a:off x="5854999" y="2174875"/>
                <a:ext cx="1155700" cy="800100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Rectangle 140"/>
              <p:cNvSpPr/>
              <p:nvPr/>
            </p:nvSpPr>
            <p:spPr>
              <a:xfrm>
                <a:off x="7010699" y="2447925"/>
                <a:ext cx="1727200" cy="254000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cxnSp>
          <p:nvCxnSpPr>
            <p:cNvPr id="35" name="Straight Arrow Connector 34"/>
            <p:cNvCxnSpPr/>
            <p:nvPr/>
          </p:nvCxnSpPr>
          <p:spPr>
            <a:xfrm>
              <a:off x="88900" y="3505200"/>
              <a:ext cx="121031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36" name="TextBox 35"/>
            <p:cNvSpPr txBox="1"/>
            <p:nvPr/>
          </p:nvSpPr>
          <p:spPr>
            <a:xfrm>
              <a:off x="11582538" y="3454817"/>
              <a:ext cx="6094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mt-MT" dirty="0" smtClean="0"/>
                <a:t>DNA</a:t>
              </a:r>
              <a:endParaRPr lang="en-US" dirty="0"/>
            </a:p>
          </p:txBody>
        </p:sp>
        <p:cxnSp>
          <p:nvCxnSpPr>
            <p:cNvPr id="37" name="Straight Arrow Connector 36"/>
            <p:cNvCxnSpPr/>
            <p:nvPr/>
          </p:nvCxnSpPr>
          <p:spPr>
            <a:xfrm>
              <a:off x="1952625" y="2730695"/>
              <a:ext cx="4572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/>
            <p:nvPr/>
          </p:nvCxnSpPr>
          <p:spPr>
            <a:xfrm>
              <a:off x="2105025" y="2956417"/>
              <a:ext cx="4572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/>
            <p:nvPr/>
          </p:nvCxnSpPr>
          <p:spPr>
            <a:xfrm>
              <a:off x="2257425" y="3214385"/>
              <a:ext cx="4572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/>
            <p:nvPr/>
          </p:nvCxnSpPr>
          <p:spPr>
            <a:xfrm>
              <a:off x="2409825" y="3440105"/>
              <a:ext cx="4572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/>
            <p:nvPr/>
          </p:nvCxnSpPr>
          <p:spPr>
            <a:xfrm>
              <a:off x="4010025" y="3117647"/>
              <a:ext cx="4572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/>
            <p:nvPr/>
          </p:nvCxnSpPr>
          <p:spPr>
            <a:xfrm>
              <a:off x="4162425" y="3343369"/>
              <a:ext cx="4572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/>
            <p:nvPr/>
          </p:nvCxnSpPr>
          <p:spPr>
            <a:xfrm>
              <a:off x="2486025" y="2537219"/>
              <a:ext cx="4572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/>
            <p:nvPr/>
          </p:nvCxnSpPr>
          <p:spPr>
            <a:xfrm>
              <a:off x="2638425" y="2666203"/>
              <a:ext cx="4572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/>
            <p:nvPr/>
          </p:nvCxnSpPr>
          <p:spPr>
            <a:xfrm>
              <a:off x="2790825" y="2891925"/>
              <a:ext cx="4572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/>
            <p:nvPr/>
          </p:nvCxnSpPr>
          <p:spPr>
            <a:xfrm>
              <a:off x="2943225" y="3149893"/>
              <a:ext cx="4572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/>
            <p:cNvCxnSpPr/>
            <p:nvPr/>
          </p:nvCxnSpPr>
          <p:spPr>
            <a:xfrm>
              <a:off x="2486025" y="2827433"/>
              <a:ext cx="4572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/>
            <p:nvPr/>
          </p:nvCxnSpPr>
          <p:spPr>
            <a:xfrm>
              <a:off x="2638425" y="3053155"/>
              <a:ext cx="4572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/>
            <p:cNvCxnSpPr/>
            <p:nvPr/>
          </p:nvCxnSpPr>
          <p:spPr>
            <a:xfrm>
              <a:off x="4238625" y="2762941"/>
              <a:ext cx="4572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/>
            <p:cNvCxnSpPr/>
            <p:nvPr/>
          </p:nvCxnSpPr>
          <p:spPr>
            <a:xfrm>
              <a:off x="4391025" y="2988663"/>
              <a:ext cx="4572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/>
            <p:cNvCxnSpPr/>
            <p:nvPr/>
          </p:nvCxnSpPr>
          <p:spPr>
            <a:xfrm>
              <a:off x="4543425" y="3246631"/>
              <a:ext cx="4572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/>
            <p:nvPr/>
          </p:nvCxnSpPr>
          <p:spPr>
            <a:xfrm>
              <a:off x="2867025" y="2472727"/>
              <a:ext cx="4572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/>
            <p:cNvCxnSpPr/>
            <p:nvPr/>
          </p:nvCxnSpPr>
          <p:spPr>
            <a:xfrm>
              <a:off x="3019425" y="2569465"/>
              <a:ext cx="4572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/>
            <p:cNvCxnSpPr/>
            <p:nvPr/>
          </p:nvCxnSpPr>
          <p:spPr>
            <a:xfrm>
              <a:off x="3171825" y="2795187"/>
              <a:ext cx="4572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/>
            <p:cNvCxnSpPr/>
            <p:nvPr/>
          </p:nvCxnSpPr>
          <p:spPr>
            <a:xfrm>
              <a:off x="3324225" y="3020909"/>
              <a:ext cx="4572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/>
            <p:cNvCxnSpPr/>
            <p:nvPr/>
          </p:nvCxnSpPr>
          <p:spPr>
            <a:xfrm>
              <a:off x="3476625" y="3278877"/>
              <a:ext cx="4572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/>
            <p:cNvCxnSpPr/>
            <p:nvPr/>
          </p:nvCxnSpPr>
          <p:spPr>
            <a:xfrm>
              <a:off x="3629025" y="3375615"/>
              <a:ext cx="4572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/>
            <p:cNvCxnSpPr/>
            <p:nvPr/>
          </p:nvCxnSpPr>
          <p:spPr>
            <a:xfrm>
              <a:off x="2482850" y="2698449"/>
              <a:ext cx="4572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/>
            <p:cNvCxnSpPr/>
            <p:nvPr/>
          </p:nvCxnSpPr>
          <p:spPr>
            <a:xfrm>
              <a:off x="2635250" y="2924171"/>
              <a:ext cx="4572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/>
            <p:cNvCxnSpPr/>
            <p:nvPr/>
          </p:nvCxnSpPr>
          <p:spPr>
            <a:xfrm>
              <a:off x="2787650" y="3182139"/>
              <a:ext cx="4572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/>
            <p:nvPr/>
          </p:nvCxnSpPr>
          <p:spPr>
            <a:xfrm>
              <a:off x="2940050" y="3407861"/>
              <a:ext cx="4572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/>
            <p:cNvCxnSpPr/>
            <p:nvPr/>
          </p:nvCxnSpPr>
          <p:spPr>
            <a:xfrm>
              <a:off x="3324225" y="2408235"/>
              <a:ext cx="4572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/>
            <p:cNvCxnSpPr/>
            <p:nvPr/>
          </p:nvCxnSpPr>
          <p:spPr>
            <a:xfrm>
              <a:off x="3476625" y="2440481"/>
              <a:ext cx="4572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/>
            <p:cNvCxnSpPr/>
            <p:nvPr/>
          </p:nvCxnSpPr>
          <p:spPr>
            <a:xfrm>
              <a:off x="3629025" y="2504973"/>
              <a:ext cx="4572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/>
            <p:cNvCxnSpPr/>
            <p:nvPr/>
          </p:nvCxnSpPr>
          <p:spPr>
            <a:xfrm>
              <a:off x="3781425" y="2633957"/>
              <a:ext cx="4572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/>
            <p:cNvCxnSpPr/>
            <p:nvPr/>
          </p:nvCxnSpPr>
          <p:spPr>
            <a:xfrm>
              <a:off x="3933825" y="2859679"/>
              <a:ext cx="4572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/>
            <p:cNvCxnSpPr/>
            <p:nvPr/>
          </p:nvCxnSpPr>
          <p:spPr>
            <a:xfrm>
              <a:off x="4086225" y="3085401"/>
              <a:ext cx="4572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/>
            <p:cNvCxnSpPr/>
            <p:nvPr/>
          </p:nvCxnSpPr>
          <p:spPr>
            <a:xfrm>
              <a:off x="4238625" y="3311123"/>
              <a:ext cx="4572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/>
            <p:cNvCxnSpPr/>
            <p:nvPr/>
          </p:nvCxnSpPr>
          <p:spPr>
            <a:xfrm>
              <a:off x="6040524" y="2540000"/>
              <a:ext cx="4572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/>
            <p:cNvCxnSpPr/>
            <p:nvPr/>
          </p:nvCxnSpPr>
          <p:spPr>
            <a:xfrm>
              <a:off x="6821699" y="1739900"/>
              <a:ext cx="4572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/>
            <p:cNvCxnSpPr/>
            <p:nvPr/>
          </p:nvCxnSpPr>
          <p:spPr>
            <a:xfrm>
              <a:off x="6974099" y="1892300"/>
              <a:ext cx="4572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/>
            <p:cNvCxnSpPr/>
            <p:nvPr/>
          </p:nvCxnSpPr>
          <p:spPr>
            <a:xfrm>
              <a:off x="7126499" y="2044700"/>
              <a:ext cx="4572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Arrow Connector 72"/>
            <p:cNvCxnSpPr/>
            <p:nvPr/>
          </p:nvCxnSpPr>
          <p:spPr>
            <a:xfrm>
              <a:off x="7278899" y="2197100"/>
              <a:ext cx="4572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/>
            <p:cNvCxnSpPr/>
            <p:nvPr/>
          </p:nvCxnSpPr>
          <p:spPr>
            <a:xfrm>
              <a:off x="7431299" y="2349500"/>
              <a:ext cx="4572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/>
            <p:cNvCxnSpPr/>
            <p:nvPr/>
          </p:nvCxnSpPr>
          <p:spPr>
            <a:xfrm>
              <a:off x="7583699" y="2501900"/>
              <a:ext cx="4572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/>
            <p:cNvCxnSpPr/>
            <p:nvPr/>
          </p:nvCxnSpPr>
          <p:spPr>
            <a:xfrm>
              <a:off x="7736099" y="2654300"/>
              <a:ext cx="4572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/>
            <p:cNvCxnSpPr/>
            <p:nvPr/>
          </p:nvCxnSpPr>
          <p:spPr>
            <a:xfrm>
              <a:off x="7888499" y="2806700"/>
              <a:ext cx="4572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/>
            <p:cNvCxnSpPr/>
            <p:nvPr/>
          </p:nvCxnSpPr>
          <p:spPr>
            <a:xfrm>
              <a:off x="8040899" y="2959100"/>
              <a:ext cx="4572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/>
            <p:cNvCxnSpPr/>
            <p:nvPr/>
          </p:nvCxnSpPr>
          <p:spPr>
            <a:xfrm>
              <a:off x="8193299" y="3111500"/>
              <a:ext cx="4572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/>
            <p:cNvCxnSpPr/>
            <p:nvPr/>
          </p:nvCxnSpPr>
          <p:spPr>
            <a:xfrm>
              <a:off x="7355099" y="1739900"/>
              <a:ext cx="4572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/>
            <p:cNvCxnSpPr/>
            <p:nvPr/>
          </p:nvCxnSpPr>
          <p:spPr>
            <a:xfrm>
              <a:off x="7507499" y="1892300"/>
              <a:ext cx="4572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/>
            <p:cNvCxnSpPr/>
            <p:nvPr/>
          </p:nvCxnSpPr>
          <p:spPr>
            <a:xfrm>
              <a:off x="7659899" y="2044700"/>
              <a:ext cx="4572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/>
            <p:cNvCxnSpPr/>
            <p:nvPr/>
          </p:nvCxnSpPr>
          <p:spPr>
            <a:xfrm>
              <a:off x="7812299" y="2197100"/>
              <a:ext cx="4572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/>
            <p:cNvCxnSpPr/>
            <p:nvPr/>
          </p:nvCxnSpPr>
          <p:spPr>
            <a:xfrm>
              <a:off x="7964699" y="2349500"/>
              <a:ext cx="4572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/>
            <p:cNvCxnSpPr/>
            <p:nvPr/>
          </p:nvCxnSpPr>
          <p:spPr>
            <a:xfrm>
              <a:off x="8117099" y="2501900"/>
              <a:ext cx="4572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Arrow Connector 85"/>
            <p:cNvCxnSpPr/>
            <p:nvPr/>
          </p:nvCxnSpPr>
          <p:spPr>
            <a:xfrm>
              <a:off x="8269499" y="2654300"/>
              <a:ext cx="4572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/>
            <p:cNvCxnSpPr/>
            <p:nvPr/>
          </p:nvCxnSpPr>
          <p:spPr>
            <a:xfrm>
              <a:off x="8421899" y="2806700"/>
              <a:ext cx="4572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Arrow Connector 87"/>
            <p:cNvCxnSpPr/>
            <p:nvPr/>
          </p:nvCxnSpPr>
          <p:spPr>
            <a:xfrm>
              <a:off x="8574299" y="2959100"/>
              <a:ext cx="4572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/>
            <p:cNvCxnSpPr/>
            <p:nvPr/>
          </p:nvCxnSpPr>
          <p:spPr>
            <a:xfrm>
              <a:off x="8726699" y="3111500"/>
              <a:ext cx="4572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/>
            <p:cNvCxnSpPr/>
            <p:nvPr/>
          </p:nvCxnSpPr>
          <p:spPr>
            <a:xfrm>
              <a:off x="8879099" y="3263900"/>
              <a:ext cx="4572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Arrow Connector 90"/>
            <p:cNvCxnSpPr/>
            <p:nvPr/>
          </p:nvCxnSpPr>
          <p:spPr>
            <a:xfrm>
              <a:off x="7964699" y="1714500"/>
              <a:ext cx="4572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/>
            <p:cNvCxnSpPr/>
            <p:nvPr/>
          </p:nvCxnSpPr>
          <p:spPr>
            <a:xfrm>
              <a:off x="8117099" y="1866900"/>
              <a:ext cx="4572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/>
            <p:cNvCxnSpPr/>
            <p:nvPr/>
          </p:nvCxnSpPr>
          <p:spPr>
            <a:xfrm>
              <a:off x="8269499" y="2019300"/>
              <a:ext cx="4572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Arrow Connector 93"/>
            <p:cNvCxnSpPr/>
            <p:nvPr/>
          </p:nvCxnSpPr>
          <p:spPr>
            <a:xfrm>
              <a:off x="8421899" y="2171700"/>
              <a:ext cx="4572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Arrow Connector 94"/>
            <p:cNvCxnSpPr/>
            <p:nvPr/>
          </p:nvCxnSpPr>
          <p:spPr>
            <a:xfrm>
              <a:off x="8574299" y="2324100"/>
              <a:ext cx="4572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Arrow Connector 95"/>
            <p:cNvCxnSpPr/>
            <p:nvPr/>
          </p:nvCxnSpPr>
          <p:spPr>
            <a:xfrm>
              <a:off x="8726699" y="2476500"/>
              <a:ext cx="4572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Arrow Connector 96"/>
            <p:cNvCxnSpPr/>
            <p:nvPr/>
          </p:nvCxnSpPr>
          <p:spPr>
            <a:xfrm>
              <a:off x="8879099" y="2628900"/>
              <a:ext cx="4572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Arrow Connector 97"/>
            <p:cNvCxnSpPr/>
            <p:nvPr/>
          </p:nvCxnSpPr>
          <p:spPr>
            <a:xfrm>
              <a:off x="9031499" y="2781300"/>
              <a:ext cx="4572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Arrow Connector 98"/>
            <p:cNvCxnSpPr/>
            <p:nvPr/>
          </p:nvCxnSpPr>
          <p:spPr>
            <a:xfrm>
              <a:off x="9183899" y="2933700"/>
              <a:ext cx="4572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Arrow Connector 99"/>
            <p:cNvCxnSpPr/>
            <p:nvPr/>
          </p:nvCxnSpPr>
          <p:spPr>
            <a:xfrm>
              <a:off x="9336299" y="3086100"/>
              <a:ext cx="4572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Arrow Connector 100"/>
            <p:cNvCxnSpPr/>
            <p:nvPr/>
          </p:nvCxnSpPr>
          <p:spPr>
            <a:xfrm>
              <a:off x="9488699" y="3238500"/>
              <a:ext cx="4572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Arrow Connector 101"/>
            <p:cNvCxnSpPr/>
            <p:nvPr/>
          </p:nvCxnSpPr>
          <p:spPr>
            <a:xfrm>
              <a:off x="5794548" y="2891925"/>
              <a:ext cx="4572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Arrow Connector 102"/>
            <p:cNvCxnSpPr/>
            <p:nvPr/>
          </p:nvCxnSpPr>
          <p:spPr>
            <a:xfrm>
              <a:off x="5735724" y="2625127"/>
              <a:ext cx="4572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Arrow Connector 103"/>
            <p:cNvCxnSpPr/>
            <p:nvPr/>
          </p:nvCxnSpPr>
          <p:spPr>
            <a:xfrm>
              <a:off x="5888124" y="2777527"/>
              <a:ext cx="4572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Arrow Connector 104"/>
            <p:cNvCxnSpPr/>
            <p:nvPr/>
          </p:nvCxnSpPr>
          <p:spPr>
            <a:xfrm>
              <a:off x="5908973" y="3085401"/>
              <a:ext cx="4572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Arrow Connector 105"/>
            <p:cNvCxnSpPr/>
            <p:nvPr/>
          </p:nvCxnSpPr>
          <p:spPr>
            <a:xfrm>
              <a:off x="5864523" y="3276600"/>
              <a:ext cx="4572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Arrow Connector 106"/>
            <p:cNvCxnSpPr/>
            <p:nvPr/>
          </p:nvCxnSpPr>
          <p:spPr>
            <a:xfrm>
              <a:off x="6016923" y="3429000"/>
              <a:ext cx="4572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Arrow Connector 107"/>
            <p:cNvCxnSpPr/>
            <p:nvPr/>
          </p:nvCxnSpPr>
          <p:spPr>
            <a:xfrm>
              <a:off x="6798098" y="2628900"/>
              <a:ext cx="4572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Arrow Connector 108"/>
            <p:cNvCxnSpPr/>
            <p:nvPr/>
          </p:nvCxnSpPr>
          <p:spPr>
            <a:xfrm>
              <a:off x="6950498" y="2781300"/>
              <a:ext cx="4572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Arrow Connector 109"/>
            <p:cNvCxnSpPr/>
            <p:nvPr/>
          </p:nvCxnSpPr>
          <p:spPr>
            <a:xfrm>
              <a:off x="7102898" y="2933700"/>
              <a:ext cx="4572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Arrow Connector 110"/>
            <p:cNvCxnSpPr/>
            <p:nvPr/>
          </p:nvCxnSpPr>
          <p:spPr>
            <a:xfrm>
              <a:off x="7255298" y="3086100"/>
              <a:ext cx="4572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Arrow Connector 111"/>
            <p:cNvCxnSpPr/>
            <p:nvPr/>
          </p:nvCxnSpPr>
          <p:spPr>
            <a:xfrm>
              <a:off x="7407698" y="3238500"/>
              <a:ext cx="4572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Arrow Connector 112"/>
            <p:cNvCxnSpPr/>
            <p:nvPr/>
          </p:nvCxnSpPr>
          <p:spPr>
            <a:xfrm>
              <a:off x="5940723" y="2819400"/>
              <a:ext cx="4572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Arrow Connector 113"/>
            <p:cNvCxnSpPr/>
            <p:nvPr/>
          </p:nvCxnSpPr>
          <p:spPr>
            <a:xfrm>
              <a:off x="6093123" y="2971800"/>
              <a:ext cx="4572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Arrow Connector 114"/>
            <p:cNvCxnSpPr/>
            <p:nvPr/>
          </p:nvCxnSpPr>
          <p:spPr>
            <a:xfrm>
              <a:off x="6874298" y="2171700"/>
              <a:ext cx="4572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Arrow Connector 115"/>
            <p:cNvCxnSpPr/>
            <p:nvPr/>
          </p:nvCxnSpPr>
          <p:spPr>
            <a:xfrm>
              <a:off x="7026698" y="2324100"/>
              <a:ext cx="4572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Arrow Connector 116"/>
            <p:cNvCxnSpPr/>
            <p:nvPr/>
          </p:nvCxnSpPr>
          <p:spPr>
            <a:xfrm>
              <a:off x="7179098" y="2476500"/>
              <a:ext cx="4572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Arrow Connector 117"/>
            <p:cNvCxnSpPr/>
            <p:nvPr/>
          </p:nvCxnSpPr>
          <p:spPr>
            <a:xfrm>
              <a:off x="7331498" y="2628900"/>
              <a:ext cx="4572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Arrow Connector 118"/>
            <p:cNvCxnSpPr/>
            <p:nvPr/>
          </p:nvCxnSpPr>
          <p:spPr>
            <a:xfrm>
              <a:off x="7483898" y="2781300"/>
              <a:ext cx="4572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Arrow Connector 119"/>
            <p:cNvCxnSpPr/>
            <p:nvPr/>
          </p:nvCxnSpPr>
          <p:spPr>
            <a:xfrm>
              <a:off x="7636298" y="2933700"/>
              <a:ext cx="4572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Arrow Connector 120"/>
            <p:cNvCxnSpPr/>
            <p:nvPr/>
          </p:nvCxnSpPr>
          <p:spPr>
            <a:xfrm>
              <a:off x="7788698" y="3086100"/>
              <a:ext cx="4572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Arrow Connector 121"/>
            <p:cNvCxnSpPr/>
            <p:nvPr/>
          </p:nvCxnSpPr>
          <p:spPr>
            <a:xfrm>
              <a:off x="7941098" y="3238500"/>
              <a:ext cx="4572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Arrow Connector 122"/>
            <p:cNvCxnSpPr/>
            <p:nvPr/>
          </p:nvCxnSpPr>
          <p:spPr>
            <a:xfrm>
              <a:off x="8093498" y="3390900"/>
              <a:ext cx="4572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Arrow Connector 123"/>
            <p:cNvCxnSpPr/>
            <p:nvPr/>
          </p:nvCxnSpPr>
          <p:spPr>
            <a:xfrm>
              <a:off x="7179098" y="1841500"/>
              <a:ext cx="4572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Arrow Connector 124"/>
            <p:cNvCxnSpPr/>
            <p:nvPr/>
          </p:nvCxnSpPr>
          <p:spPr>
            <a:xfrm>
              <a:off x="7331498" y="1993900"/>
              <a:ext cx="4572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Arrow Connector 125"/>
            <p:cNvCxnSpPr/>
            <p:nvPr/>
          </p:nvCxnSpPr>
          <p:spPr>
            <a:xfrm>
              <a:off x="7483898" y="2146300"/>
              <a:ext cx="4572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Arrow Connector 126"/>
            <p:cNvCxnSpPr/>
            <p:nvPr/>
          </p:nvCxnSpPr>
          <p:spPr>
            <a:xfrm>
              <a:off x="7636298" y="2298700"/>
              <a:ext cx="4572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Arrow Connector 127"/>
            <p:cNvCxnSpPr/>
            <p:nvPr/>
          </p:nvCxnSpPr>
          <p:spPr>
            <a:xfrm>
              <a:off x="7788698" y="2451100"/>
              <a:ext cx="4572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Arrow Connector 128"/>
            <p:cNvCxnSpPr/>
            <p:nvPr/>
          </p:nvCxnSpPr>
          <p:spPr>
            <a:xfrm>
              <a:off x="7941098" y="2603500"/>
              <a:ext cx="4572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Arrow Connector 129"/>
            <p:cNvCxnSpPr/>
            <p:nvPr/>
          </p:nvCxnSpPr>
          <p:spPr>
            <a:xfrm>
              <a:off x="8093498" y="2755900"/>
              <a:ext cx="4572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Arrow Connector 130"/>
            <p:cNvCxnSpPr/>
            <p:nvPr/>
          </p:nvCxnSpPr>
          <p:spPr>
            <a:xfrm>
              <a:off x="8245898" y="2908300"/>
              <a:ext cx="4572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Arrow Connector 131"/>
            <p:cNvCxnSpPr/>
            <p:nvPr/>
          </p:nvCxnSpPr>
          <p:spPr>
            <a:xfrm>
              <a:off x="8398298" y="3060700"/>
              <a:ext cx="4572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Arrow Connector 132"/>
            <p:cNvCxnSpPr/>
            <p:nvPr/>
          </p:nvCxnSpPr>
          <p:spPr>
            <a:xfrm>
              <a:off x="8550698" y="3213100"/>
              <a:ext cx="4572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Arrow Connector 133"/>
            <p:cNvCxnSpPr/>
            <p:nvPr/>
          </p:nvCxnSpPr>
          <p:spPr>
            <a:xfrm>
              <a:off x="8703098" y="3365500"/>
              <a:ext cx="4572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5" name="Picture 15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9860" y="873541"/>
            <a:ext cx="4001328" cy="572210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12935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3D702-57F1-4CB0-B451-B14F76DC0414}" type="slidenum">
              <a:rPr lang="en-US" smtClean="0"/>
              <a:t>14</a:t>
            </a:fld>
            <a:endParaRPr lang="en-US"/>
          </a:p>
        </p:txBody>
      </p:sp>
      <p:pic>
        <p:nvPicPr>
          <p:cNvPr id="7170" name="Picture 2" descr="Pore over this: Advances in DNA sequencing - The Oxford Scientist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" y="1441450"/>
            <a:ext cx="6448982" cy="4562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First Nanopore Sequencing of Human Genom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9686" y="1441450"/>
            <a:ext cx="5114664" cy="3435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377493" y="5062577"/>
            <a:ext cx="40491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Long Reads – Low per read accuracy</a:t>
            </a:r>
          </a:p>
          <a:p>
            <a:r>
              <a:rPr lang="en-US" dirty="0" smtClean="0"/>
              <a:t>Great for structural variation (alt splicing)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0"/>
            <a:ext cx="101553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Bookman Old Style" panose="02050604050505020204" pitchFamily="18" charset="0"/>
              </a:rPr>
              <a:t>Long Read Seq: Levels of alternative splicing</a:t>
            </a:r>
            <a:endParaRPr lang="en-US" sz="3600" dirty="0"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6866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1"/>
            <a:ext cx="5791200" cy="2084504"/>
            <a:chOff x="4322082" y="3991429"/>
            <a:chExt cx="7869918" cy="2832725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2"/>
            <a:srcRect t="24762" b="37143"/>
            <a:stretch/>
          </p:blipFill>
          <p:spPr>
            <a:xfrm>
              <a:off x="8134350" y="6533869"/>
              <a:ext cx="4057650" cy="290285"/>
            </a:xfrm>
            <a:prstGeom prst="rect">
              <a:avLst/>
            </a:prstGeom>
          </p:spPr>
        </p:pic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22082" y="3991429"/>
              <a:ext cx="7869918" cy="2542440"/>
            </a:xfrm>
            <a:prstGeom prst="rect">
              <a:avLst/>
            </a:prstGeom>
          </p:spPr>
        </p:pic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9507" y="0"/>
            <a:ext cx="6185580" cy="159700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399" y="2376659"/>
            <a:ext cx="11541125" cy="3157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822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2705100" cy="1325563"/>
          </a:xfrm>
        </p:spPr>
        <p:txBody>
          <a:bodyPr/>
          <a:lstStyle/>
          <a:p>
            <a:r>
              <a:rPr lang="en-US" dirty="0" err="1" smtClean="0"/>
              <a:t>Ribo</a:t>
            </a:r>
            <a:r>
              <a:rPr lang="en-US" dirty="0" smtClean="0"/>
              <a:t>-Seq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3D702-57F1-4CB0-B451-B14F76DC0414}" type="slidenum">
              <a:rPr lang="en-US" smtClean="0"/>
              <a:t>16</a:t>
            </a:fld>
            <a:endParaRPr lang="en-US"/>
          </a:p>
        </p:txBody>
      </p:sp>
      <p:pic>
        <p:nvPicPr>
          <p:cNvPr id="11266" name="Picture 2" descr="Current Research - Biochemistry and Molecular Biolog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7925" y="322811"/>
            <a:ext cx="5622925" cy="6193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274690" y="777876"/>
            <a:ext cx="41985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Identification of actively translated RNA</a:t>
            </a:r>
          </a:p>
          <a:p>
            <a:endParaRPr lang="en-US" dirty="0"/>
          </a:p>
          <a:p>
            <a:r>
              <a:rPr lang="en-US" dirty="0" smtClean="0"/>
              <a:t>Exact position of Ribosome</a:t>
            </a:r>
            <a:endParaRPr lang="en-US" dirty="0"/>
          </a:p>
        </p:txBody>
      </p:sp>
      <p:pic>
        <p:nvPicPr>
          <p:cNvPr id="11268" name="Picture 4" descr="Observing differential translation in GWIPS-viz. Ribo-seq (red) and... |  Download Scientific Diagra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1391" y="3257550"/>
            <a:ext cx="4733884" cy="2757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7557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/>
              <a:t>Shape-Seq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3D702-57F1-4CB0-B451-B14F76DC0414}" type="slidenum">
              <a:rPr lang="en-US" smtClean="0"/>
              <a:t>17</a:t>
            </a:fld>
            <a:endParaRPr lang="en-US"/>
          </a:p>
        </p:txBody>
      </p:sp>
      <p:pic>
        <p:nvPicPr>
          <p:cNvPr id="13314" name="Picture 2" descr="The basic SHAPE-Seq protocol. In SHAPE-Seq (6,7), RNAs are modified... |  Download Scientific Diagra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3725" y="167946"/>
            <a:ext cx="4187825" cy="6291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4493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3D702-57F1-4CB0-B451-B14F76DC0414}" type="slidenum">
              <a:rPr lang="en-US" smtClean="0"/>
              <a:t>18</a:t>
            </a:fld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1035050" y="196850"/>
            <a:ext cx="9787956" cy="6159500"/>
            <a:chOff x="92075" y="698500"/>
            <a:chExt cx="9787956" cy="615950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2075" y="1104900"/>
              <a:ext cx="5004455" cy="575310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96530" y="2772828"/>
              <a:ext cx="4772025" cy="4077767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4"/>
            <a:srcRect b="4737"/>
            <a:stretch/>
          </p:blipFill>
          <p:spPr>
            <a:xfrm>
              <a:off x="5109230" y="698500"/>
              <a:ext cx="4770801" cy="22987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67578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Climbing the data mountain | Feature | Chemistry Worl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02862">
            <a:off x="8928100" y="3524250"/>
            <a:ext cx="2982275" cy="306228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4" name="TextBox 3"/>
          <p:cNvSpPr txBox="1"/>
          <p:nvPr/>
        </p:nvSpPr>
        <p:spPr>
          <a:xfrm>
            <a:off x="0" y="0"/>
            <a:ext cx="81820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Bookman Old Style" panose="02050604050505020204" pitchFamily="18" charset="0"/>
              </a:rPr>
              <a:t>Landscapes of Transcriptomic Data</a:t>
            </a:r>
            <a:endParaRPr lang="en-US" sz="3600" dirty="0">
              <a:latin typeface="Bookman Old Style" panose="02050604050505020204" pitchFamily="18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-111125" y="1484464"/>
            <a:ext cx="3048000" cy="4060039"/>
            <a:chOff x="2708275" y="1646389"/>
            <a:chExt cx="3048000" cy="4060039"/>
          </a:xfrm>
        </p:grpSpPr>
        <p:pic>
          <p:nvPicPr>
            <p:cNvPr id="9220" name="Picture 4" descr="Human Icon, Transparent Human.PNG Images &amp; Vector - FreeIcons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08275" y="1646389"/>
              <a:ext cx="3048000" cy="3048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3682284" y="1838325"/>
              <a:ext cx="10999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ArcadeClassic" panose="00000400000000000000" pitchFamily="2" charset="0"/>
                </a:rPr>
                <a:t>1 Genome</a:t>
              </a:r>
              <a:endParaRPr lang="en-US" dirty="0">
                <a:latin typeface="ArcadeClassic" panose="00000400000000000000" pitchFamily="2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316799" y="4229100"/>
              <a:ext cx="1830949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err="1" smtClean="0">
                  <a:latin typeface="ArcadeClassic" panose="00000400000000000000" pitchFamily="2" charset="0"/>
                </a:rPr>
                <a:t>TranscriPtome</a:t>
              </a:r>
              <a:endParaRPr lang="en-US" dirty="0">
                <a:latin typeface="ArcadeClassic" panose="00000400000000000000" pitchFamily="2" charset="0"/>
              </a:endParaRPr>
            </a:p>
            <a:p>
              <a:pPr algn="ctr"/>
              <a:r>
                <a:rPr lang="en-US" dirty="0" smtClean="0">
                  <a:latin typeface="ArcadeClassic" panose="00000400000000000000" pitchFamily="2" charset="0"/>
                </a:rPr>
                <a:t>Per</a:t>
              </a:r>
            </a:p>
            <a:p>
              <a:pPr algn="ctr"/>
              <a:r>
                <a:rPr lang="en-US" dirty="0" smtClean="0">
                  <a:solidFill>
                    <a:srgbClr val="FF0000"/>
                  </a:solidFill>
                  <a:latin typeface="ArcadeClassic" panose="00000400000000000000" pitchFamily="2" charset="0"/>
                </a:rPr>
                <a:t>Tissue</a:t>
              </a:r>
            </a:p>
            <a:p>
              <a:pPr algn="ctr"/>
              <a:r>
                <a:rPr lang="en-US" dirty="0" smtClean="0">
                  <a:solidFill>
                    <a:srgbClr val="FF0000"/>
                  </a:solidFill>
                  <a:latin typeface="ArcadeClassic" panose="00000400000000000000" pitchFamily="2" charset="0"/>
                </a:rPr>
                <a:t>Time</a:t>
              </a:r>
            </a:p>
            <a:p>
              <a:pPr algn="ctr"/>
              <a:r>
                <a:rPr lang="en-US" dirty="0" smtClean="0">
                  <a:solidFill>
                    <a:srgbClr val="FF0000"/>
                  </a:solidFill>
                  <a:latin typeface="ArcadeClassic" panose="00000400000000000000" pitchFamily="2" charset="0"/>
                </a:rPr>
                <a:t>condition</a:t>
              </a:r>
              <a:endParaRPr lang="en-US" dirty="0">
                <a:solidFill>
                  <a:srgbClr val="FF0000"/>
                </a:solidFill>
                <a:latin typeface="ArcadeClassic" panose="000004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47986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296093" y="313507"/>
            <a:ext cx="1892284" cy="6052457"/>
            <a:chOff x="452847" y="383177"/>
            <a:chExt cx="1892284" cy="6052457"/>
          </a:xfrm>
        </p:grpSpPr>
        <p:grpSp>
          <p:nvGrpSpPr>
            <p:cNvPr id="10" name="Group 9"/>
            <p:cNvGrpSpPr/>
            <p:nvPr/>
          </p:nvGrpSpPr>
          <p:grpSpPr>
            <a:xfrm>
              <a:off x="452847" y="383177"/>
              <a:ext cx="1892284" cy="6052457"/>
              <a:chOff x="452847" y="383177"/>
              <a:chExt cx="1892284" cy="6052457"/>
            </a:xfrm>
          </p:grpSpPr>
          <p:grpSp>
            <p:nvGrpSpPr>
              <p:cNvPr id="8" name="Group 7"/>
              <p:cNvGrpSpPr/>
              <p:nvPr/>
            </p:nvGrpSpPr>
            <p:grpSpPr>
              <a:xfrm>
                <a:off x="452847" y="383177"/>
                <a:ext cx="1776548" cy="6052457"/>
                <a:chOff x="8716101" y="418012"/>
                <a:chExt cx="1776548" cy="6052457"/>
              </a:xfrm>
            </p:grpSpPr>
            <p:pic>
              <p:nvPicPr>
                <p:cNvPr id="1030" name="Picture 6" descr="Protein Icon Vector Art, Icons, and Graphics for Free Download"/>
                <p:cNvPicPr>
                  <a:picLocks noChangeAspect="1" noChangeArrowheads="1"/>
                </p:cNvPicPr>
                <p:nvPr/>
              </p:nvPicPr>
              <p:blipFill rotWithShape="1">
                <a:blip r:embed="rId2" cstate="print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ackgroundRemoval t="10000" b="90000" l="10000" r="90000">
                              <a14:foregroundMark x1="67857" y1="32143" x2="37143" y2="62551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310" t="23375" r="27022" b="29656"/>
                <a:stretch/>
              </p:blipFill>
              <p:spPr bwMode="auto">
                <a:xfrm>
                  <a:off x="8929461" y="5111932"/>
                  <a:ext cx="1349828" cy="135853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26" name="Picture 2" descr="Dna Special Lineal color icon"/>
                <p:cNvPicPr>
                  <a:picLocks noChangeAspect="1" noChangeArrowheads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716101" y="418012"/>
                  <a:ext cx="1776548" cy="177654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28" name="Picture 4" descr="Rna Special Lineal color icon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919165" y="2968036"/>
                  <a:ext cx="1370420" cy="137042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9" name="TextBox 8"/>
              <p:cNvSpPr txBox="1"/>
              <p:nvPr/>
            </p:nvSpPr>
            <p:spPr>
              <a:xfrm>
                <a:off x="949236" y="504857"/>
                <a:ext cx="6976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 smtClean="0">
                    <a:latin typeface="Bookman Old Style" panose="02050604050505020204" pitchFamily="18" charset="0"/>
                  </a:rPr>
                  <a:t>DNA</a:t>
                </a:r>
                <a:endParaRPr lang="en-US" b="1" dirty="0">
                  <a:latin typeface="Bookman Old Style" panose="02050604050505020204" pitchFamily="18" charset="0"/>
                </a:endParaRPr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452847" y="3348206"/>
                <a:ext cx="6976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 smtClean="0">
                    <a:latin typeface="Bookman Old Style" panose="02050604050505020204" pitchFamily="18" charset="0"/>
                  </a:rPr>
                  <a:t>RNA</a:t>
                </a:r>
                <a:endParaRPr lang="en-US" b="1" dirty="0">
                  <a:latin typeface="Bookman Old Style" panose="02050604050505020204" pitchFamily="18" charset="0"/>
                </a:endParaRPr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1298049" y="6002336"/>
                <a:ext cx="104708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 smtClean="0">
                    <a:latin typeface="Bookman Old Style" panose="02050604050505020204" pitchFamily="18" charset="0"/>
                  </a:rPr>
                  <a:t>PROTEIN</a:t>
                </a:r>
                <a:endParaRPr lang="en-US" sz="1400" b="1" dirty="0">
                  <a:latin typeface="Bookman Old Style" panose="02050604050505020204" pitchFamily="18" charset="0"/>
                </a:endParaRPr>
              </a:p>
            </p:txBody>
          </p:sp>
        </p:grpSp>
        <p:sp>
          <p:nvSpPr>
            <p:cNvPr id="11" name="Down Arrow 10"/>
            <p:cNvSpPr/>
            <p:nvPr/>
          </p:nvSpPr>
          <p:spPr>
            <a:xfrm>
              <a:off x="1105989" y="2151017"/>
              <a:ext cx="487680" cy="644434"/>
            </a:xfrm>
            <a:prstGeom prst="downArrow">
              <a:avLst/>
            </a:prstGeom>
            <a:solidFill>
              <a:srgbClr val="26A6FE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Down Arrow 16"/>
            <p:cNvSpPr/>
            <p:nvPr/>
          </p:nvSpPr>
          <p:spPr>
            <a:xfrm>
              <a:off x="1105989" y="4502822"/>
              <a:ext cx="487680" cy="644434"/>
            </a:xfrm>
            <a:prstGeom prst="downArrow">
              <a:avLst/>
            </a:prstGeom>
            <a:solidFill>
              <a:srgbClr val="26A6FE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6577174" y="12454"/>
            <a:ext cx="5730240" cy="5108835"/>
            <a:chOff x="6148251" y="1092200"/>
            <a:chExt cx="5675449" cy="5143912"/>
          </a:xfrm>
        </p:grpSpPr>
        <p:pic>
          <p:nvPicPr>
            <p:cNvPr id="20" name="Picture 2" descr="Data science concepts you need to know! Part 1 | by Michael Barber |  Towards Data Science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48251" y="1092200"/>
              <a:ext cx="5675449" cy="51439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Rounded Rectangle 20"/>
            <p:cNvSpPr/>
            <p:nvPr/>
          </p:nvSpPr>
          <p:spPr>
            <a:xfrm>
              <a:off x="8229600" y="4905375"/>
              <a:ext cx="1552575" cy="771525"/>
            </a:xfrm>
            <a:prstGeom prst="roundRect">
              <a:avLst/>
            </a:prstGeom>
            <a:solidFill>
              <a:srgbClr val="B05A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7810500" y="4752975"/>
              <a:ext cx="2514600" cy="707886"/>
            </a:xfrm>
            <a:prstGeom prst="rect">
              <a:avLst/>
            </a:prstGeom>
            <a:solidFill>
              <a:srgbClr val="B05A73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40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-omics</a:t>
              </a:r>
              <a:endParaRPr lang="en-US" sz="4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5673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Climbing the data mountain | Feature | Chemistry Worl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02862">
            <a:off x="8928100" y="3524250"/>
            <a:ext cx="2982275" cy="306228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4" name="TextBox 3"/>
          <p:cNvSpPr txBox="1"/>
          <p:nvPr/>
        </p:nvSpPr>
        <p:spPr>
          <a:xfrm>
            <a:off x="0" y="0"/>
            <a:ext cx="81820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Bookman Old Style" panose="02050604050505020204" pitchFamily="18" charset="0"/>
              </a:rPr>
              <a:t>Landscapes of Transcriptomic Data</a:t>
            </a:r>
            <a:endParaRPr lang="en-US" sz="3600" dirty="0">
              <a:latin typeface="Bookman Old Style" panose="02050604050505020204" pitchFamily="18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-111125" y="1484464"/>
            <a:ext cx="3048000" cy="4060039"/>
            <a:chOff x="2708275" y="1646389"/>
            <a:chExt cx="3048000" cy="4060039"/>
          </a:xfrm>
        </p:grpSpPr>
        <p:pic>
          <p:nvPicPr>
            <p:cNvPr id="9220" name="Picture 4" descr="Human Icon, Transparent Human.PNG Images &amp; Vector - FreeIcons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08275" y="1646389"/>
              <a:ext cx="3048000" cy="3048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3682284" y="1838325"/>
              <a:ext cx="10999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ArcadeClassic" panose="00000400000000000000" pitchFamily="2" charset="0"/>
                </a:rPr>
                <a:t>1 Genome</a:t>
              </a:r>
              <a:endParaRPr lang="en-US" dirty="0">
                <a:latin typeface="ArcadeClassic" panose="00000400000000000000" pitchFamily="2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214208" y="4229100"/>
              <a:ext cx="2036135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latin typeface="ArcadeClassic" panose="00000400000000000000" pitchFamily="2" charset="0"/>
                </a:rPr>
                <a:t>“</a:t>
              </a:r>
              <a:r>
                <a:rPr lang="en-US" dirty="0" err="1" smtClean="0">
                  <a:latin typeface="ArcadeClassic" panose="00000400000000000000" pitchFamily="2" charset="0"/>
                </a:rPr>
                <a:t>TranscriPtome</a:t>
              </a:r>
              <a:r>
                <a:rPr lang="en-US" dirty="0" smtClean="0">
                  <a:latin typeface="ArcadeClassic" panose="00000400000000000000" pitchFamily="2" charset="0"/>
                </a:rPr>
                <a:t>”</a:t>
              </a:r>
              <a:endParaRPr lang="en-US" dirty="0">
                <a:latin typeface="ArcadeClassic" panose="00000400000000000000" pitchFamily="2" charset="0"/>
              </a:endParaRPr>
            </a:p>
            <a:p>
              <a:pPr algn="ctr"/>
              <a:r>
                <a:rPr lang="en-US" dirty="0" smtClean="0">
                  <a:latin typeface="ArcadeClassic" panose="00000400000000000000" pitchFamily="2" charset="0"/>
                </a:rPr>
                <a:t>Per</a:t>
              </a:r>
            </a:p>
            <a:p>
              <a:pPr algn="ctr"/>
              <a:r>
                <a:rPr lang="en-US" dirty="0" smtClean="0">
                  <a:solidFill>
                    <a:srgbClr val="FF0000"/>
                  </a:solidFill>
                  <a:latin typeface="ArcadeClassic" panose="00000400000000000000" pitchFamily="2" charset="0"/>
                </a:rPr>
                <a:t>Tissue</a:t>
              </a:r>
            </a:p>
            <a:p>
              <a:pPr algn="ctr"/>
              <a:r>
                <a:rPr lang="en-US" dirty="0" smtClean="0">
                  <a:solidFill>
                    <a:srgbClr val="FF0000"/>
                  </a:solidFill>
                  <a:latin typeface="ArcadeClassic" panose="00000400000000000000" pitchFamily="2" charset="0"/>
                </a:rPr>
                <a:t>Time</a:t>
              </a:r>
            </a:p>
            <a:p>
              <a:pPr algn="ctr"/>
              <a:r>
                <a:rPr lang="en-US" dirty="0" smtClean="0">
                  <a:solidFill>
                    <a:srgbClr val="FF0000"/>
                  </a:solidFill>
                  <a:latin typeface="ArcadeClassic" panose="00000400000000000000" pitchFamily="2" charset="0"/>
                </a:rPr>
                <a:t>condition</a:t>
              </a:r>
              <a:endParaRPr lang="en-US" dirty="0">
                <a:solidFill>
                  <a:srgbClr val="FF0000"/>
                </a:solidFill>
                <a:latin typeface="ArcadeClassic" panose="00000400000000000000" pitchFamily="2" charset="0"/>
              </a:endParaRPr>
            </a:p>
          </p:txBody>
        </p:sp>
      </p:grpSp>
      <p:cxnSp>
        <p:nvCxnSpPr>
          <p:cNvPr id="3" name="Curved Connector 2"/>
          <p:cNvCxnSpPr/>
          <p:nvPr/>
        </p:nvCxnSpPr>
        <p:spPr>
          <a:xfrm rot="5400000" flipH="1" flipV="1">
            <a:off x="2069049" y="2611975"/>
            <a:ext cx="1914525" cy="1395927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Curved Connector 8"/>
          <p:cNvCxnSpPr/>
          <p:nvPr/>
        </p:nvCxnSpPr>
        <p:spPr>
          <a:xfrm flipV="1">
            <a:off x="2328348" y="2905125"/>
            <a:ext cx="2386527" cy="1381125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Curved Connector 10"/>
          <p:cNvCxnSpPr/>
          <p:nvPr/>
        </p:nvCxnSpPr>
        <p:spPr>
          <a:xfrm>
            <a:off x="2328348" y="4267201"/>
            <a:ext cx="2624652" cy="666749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Curved Connector 12"/>
          <p:cNvCxnSpPr/>
          <p:nvPr/>
        </p:nvCxnSpPr>
        <p:spPr>
          <a:xfrm rot="16200000" flipH="1">
            <a:off x="2254786" y="4359811"/>
            <a:ext cx="1714500" cy="1567377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446182" y="1932061"/>
            <a:ext cx="2198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Bookman Old Style" panose="02050604050505020204" pitchFamily="18" charset="0"/>
              </a:rPr>
              <a:t>Expression Levels</a:t>
            </a:r>
            <a:endParaRPr lang="en-US" dirty="0">
              <a:latin typeface="Bookman Old Style" panose="02050604050505020204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714875" y="2669176"/>
            <a:ext cx="2375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Bookman Old Style" panose="02050604050505020204" pitchFamily="18" charset="0"/>
              </a:rPr>
              <a:t>Sequence Variation</a:t>
            </a:r>
            <a:endParaRPr lang="en-US" dirty="0">
              <a:latin typeface="Bookman Old Style" panose="02050604050505020204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953000" y="4749284"/>
            <a:ext cx="2198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Bookman Old Style" panose="02050604050505020204" pitchFamily="18" charset="0"/>
              </a:rPr>
              <a:t>Splicing Variation</a:t>
            </a:r>
            <a:endParaRPr lang="en-US" dirty="0">
              <a:latin typeface="Bookman Old Style" panose="02050604050505020204" pitchFamily="18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936875" y="5977977"/>
            <a:ext cx="2335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Bookman Old Style" panose="02050604050505020204" pitchFamily="18" charset="0"/>
              </a:rPr>
              <a:t>Epitranscriptomics</a:t>
            </a:r>
            <a:endParaRPr lang="en-US" dirty="0">
              <a:latin typeface="Bookman Old Style" panose="02050604050505020204" pitchFamily="18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205018" y="3520591"/>
            <a:ext cx="183095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err="1" smtClean="0">
                <a:latin typeface="ArcadeClassic" panose="00000400000000000000" pitchFamily="2" charset="0"/>
              </a:rPr>
              <a:t>TranscriPtome</a:t>
            </a:r>
            <a:endParaRPr lang="en-US" dirty="0" smtClean="0">
              <a:latin typeface="ArcadeClassic" panose="00000400000000000000" pitchFamily="2" charset="0"/>
            </a:endParaRPr>
          </a:p>
          <a:p>
            <a:pPr algn="ctr"/>
            <a:r>
              <a:rPr lang="en-US" dirty="0" smtClean="0">
                <a:latin typeface="ArcadeClassic" panose="00000400000000000000" pitchFamily="2" charset="0"/>
              </a:rPr>
              <a:t>MODALITIES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3917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Climbing the data mountain | Feature | Chemistry Worl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02862">
            <a:off x="8928100" y="3524250"/>
            <a:ext cx="2982275" cy="306228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4" name="TextBox 3"/>
          <p:cNvSpPr txBox="1"/>
          <p:nvPr/>
        </p:nvSpPr>
        <p:spPr>
          <a:xfrm>
            <a:off x="0" y="0"/>
            <a:ext cx="81820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Bookman Old Style" panose="02050604050505020204" pitchFamily="18" charset="0"/>
              </a:rPr>
              <a:t>Landscapes of Transcriptomic Data</a:t>
            </a:r>
            <a:endParaRPr lang="en-US" sz="3600" dirty="0">
              <a:latin typeface="Bookman Old Style" panose="02050604050505020204" pitchFamily="18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-111125" y="1484464"/>
            <a:ext cx="3048000" cy="4337037"/>
            <a:chOff x="2708275" y="1646389"/>
            <a:chExt cx="3048000" cy="4337037"/>
          </a:xfrm>
        </p:grpSpPr>
        <p:pic>
          <p:nvPicPr>
            <p:cNvPr id="9220" name="Picture 4" descr="Human Icon, Transparent Human.PNG Images &amp; Vector - FreeIcons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08275" y="1646389"/>
              <a:ext cx="3048000" cy="3048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3682284" y="1838325"/>
              <a:ext cx="10999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ArcadeClassic" panose="00000400000000000000" pitchFamily="2" charset="0"/>
                </a:rPr>
                <a:t>1 Genome</a:t>
              </a:r>
              <a:endParaRPr lang="en-US" dirty="0">
                <a:latin typeface="ArcadeClassic" panose="00000400000000000000" pitchFamily="2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214208" y="4229100"/>
              <a:ext cx="2036135" cy="17543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latin typeface="ArcadeClassic" panose="00000400000000000000" pitchFamily="2" charset="0"/>
                </a:rPr>
                <a:t>“</a:t>
              </a:r>
              <a:r>
                <a:rPr lang="en-US" dirty="0" err="1" smtClean="0">
                  <a:latin typeface="ArcadeClassic" panose="00000400000000000000" pitchFamily="2" charset="0"/>
                </a:rPr>
                <a:t>TranscriPtome</a:t>
              </a:r>
              <a:r>
                <a:rPr lang="en-US" dirty="0" smtClean="0">
                  <a:latin typeface="ArcadeClassic" panose="00000400000000000000" pitchFamily="2" charset="0"/>
                </a:rPr>
                <a:t>”</a:t>
              </a:r>
              <a:endParaRPr lang="en-US" dirty="0">
                <a:latin typeface="ArcadeClassic" panose="00000400000000000000" pitchFamily="2" charset="0"/>
              </a:endParaRPr>
            </a:p>
            <a:p>
              <a:pPr algn="ctr"/>
              <a:r>
                <a:rPr lang="en-US" dirty="0" smtClean="0">
                  <a:latin typeface="ArcadeClassic" panose="00000400000000000000" pitchFamily="2" charset="0"/>
                </a:rPr>
                <a:t>Per</a:t>
              </a:r>
            </a:p>
            <a:p>
              <a:pPr algn="ctr"/>
              <a:r>
                <a:rPr lang="en-US" dirty="0" smtClean="0">
                  <a:solidFill>
                    <a:srgbClr val="FF0000"/>
                  </a:solidFill>
                  <a:latin typeface="ArcadeClassic" panose="00000400000000000000" pitchFamily="2" charset="0"/>
                </a:rPr>
                <a:t>CELL</a:t>
              </a:r>
            </a:p>
            <a:p>
              <a:pPr algn="ctr"/>
              <a:r>
                <a:rPr lang="en-US" dirty="0" smtClean="0">
                  <a:solidFill>
                    <a:srgbClr val="FF0000"/>
                  </a:solidFill>
                  <a:latin typeface="ArcadeClassic" panose="00000400000000000000" pitchFamily="2" charset="0"/>
                </a:rPr>
                <a:t>LOCATION</a:t>
              </a:r>
              <a:endParaRPr lang="en-US" dirty="0" smtClean="0">
                <a:solidFill>
                  <a:srgbClr val="FF0000"/>
                </a:solidFill>
                <a:latin typeface="ArcadeClassic" panose="00000400000000000000" pitchFamily="2" charset="0"/>
              </a:endParaRPr>
            </a:p>
            <a:p>
              <a:pPr algn="ctr"/>
              <a:r>
                <a:rPr lang="en-US" dirty="0" smtClean="0">
                  <a:solidFill>
                    <a:srgbClr val="FF0000"/>
                  </a:solidFill>
                  <a:latin typeface="ArcadeClassic" panose="00000400000000000000" pitchFamily="2" charset="0"/>
                </a:rPr>
                <a:t>Time</a:t>
              </a:r>
            </a:p>
            <a:p>
              <a:pPr algn="ctr"/>
              <a:r>
                <a:rPr lang="en-US" dirty="0" smtClean="0">
                  <a:solidFill>
                    <a:srgbClr val="FF0000"/>
                  </a:solidFill>
                  <a:latin typeface="ArcadeClassic" panose="00000400000000000000" pitchFamily="2" charset="0"/>
                </a:rPr>
                <a:t>Condition</a:t>
              </a:r>
            </a:p>
          </p:txBody>
        </p:sp>
      </p:grpSp>
      <p:cxnSp>
        <p:nvCxnSpPr>
          <p:cNvPr id="3" name="Curved Connector 2"/>
          <p:cNvCxnSpPr/>
          <p:nvPr/>
        </p:nvCxnSpPr>
        <p:spPr>
          <a:xfrm rot="5400000" flipH="1" flipV="1">
            <a:off x="2069049" y="2611975"/>
            <a:ext cx="1914525" cy="1395927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Curved Connector 8"/>
          <p:cNvCxnSpPr/>
          <p:nvPr/>
        </p:nvCxnSpPr>
        <p:spPr>
          <a:xfrm flipV="1">
            <a:off x="2328348" y="2905125"/>
            <a:ext cx="2386527" cy="1381125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Curved Connector 10"/>
          <p:cNvCxnSpPr/>
          <p:nvPr/>
        </p:nvCxnSpPr>
        <p:spPr>
          <a:xfrm>
            <a:off x="2328348" y="4267201"/>
            <a:ext cx="2624652" cy="666749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Curved Connector 12"/>
          <p:cNvCxnSpPr/>
          <p:nvPr/>
        </p:nvCxnSpPr>
        <p:spPr>
          <a:xfrm rot="16200000" flipH="1">
            <a:off x="2254786" y="4359811"/>
            <a:ext cx="1714500" cy="1567377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446182" y="1932061"/>
            <a:ext cx="2198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Bookman Old Style" panose="02050604050505020204" pitchFamily="18" charset="0"/>
              </a:rPr>
              <a:t>Expression Levels</a:t>
            </a:r>
            <a:endParaRPr lang="en-US" dirty="0">
              <a:latin typeface="Bookman Old Style" panose="02050604050505020204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714875" y="2669176"/>
            <a:ext cx="2375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Bookman Old Style" panose="02050604050505020204" pitchFamily="18" charset="0"/>
              </a:rPr>
              <a:t>Sequence Variation</a:t>
            </a:r>
            <a:endParaRPr lang="en-US" dirty="0">
              <a:latin typeface="Bookman Old Style" panose="02050604050505020204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953000" y="4749284"/>
            <a:ext cx="2198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Bookman Old Style" panose="02050604050505020204" pitchFamily="18" charset="0"/>
              </a:rPr>
              <a:t>Splicing Variation</a:t>
            </a:r>
            <a:endParaRPr lang="en-US" dirty="0">
              <a:latin typeface="Bookman Old Style" panose="02050604050505020204" pitchFamily="18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936875" y="5977977"/>
            <a:ext cx="2335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Bookman Old Style" panose="02050604050505020204" pitchFamily="18" charset="0"/>
              </a:rPr>
              <a:t>Epitranscriptomics</a:t>
            </a:r>
            <a:endParaRPr lang="en-US" dirty="0">
              <a:latin typeface="Bookman Old Style" panose="02050604050505020204" pitchFamily="18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205018" y="3520591"/>
            <a:ext cx="183095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err="1" smtClean="0">
                <a:latin typeface="ArcadeClassic" panose="00000400000000000000" pitchFamily="2" charset="0"/>
              </a:rPr>
              <a:t>TranscriPtome</a:t>
            </a:r>
            <a:endParaRPr lang="en-US" dirty="0" smtClean="0">
              <a:latin typeface="ArcadeClassic" panose="00000400000000000000" pitchFamily="2" charset="0"/>
            </a:endParaRPr>
          </a:p>
          <a:p>
            <a:pPr algn="ctr"/>
            <a:r>
              <a:rPr lang="en-US" dirty="0" smtClean="0">
                <a:latin typeface="ArcadeClassic" panose="00000400000000000000" pitchFamily="2" charset="0"/>
              </a:rPr>
              <a:t>MODALITIES</a:t>
            </a:r>
            <a:endParaRPr lang="en-US" dirty="0"/>
          </a:p>
        </p:txBody>
      </p:sp>
      <p:cxnSp>
        <p:nvCxnSpPr>
          <p:cNvPr id="7" name="Curved Connector 6"/>
          <p:cNvCxnSpPr/>
          <p:nvPr/>
        </p:nvCxnSpPr>
        <p:spPr>
          <a:xfrm flipV="1">
            <a:off x="2328347" y="1390650"/>
            <a:ext cx="4196278" cy="2876551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Curved Connector 11"/>
          <p:cNvCxnSpPr/>
          <p:nvPr/>
        </p:nvCxnSpPr>
        <p:spPr>
          <a:xfrm>
            <a:off x="2328347" y="4267201"/>
            <a:ext cx="3633701" cy="1354018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540668" y="1205984"/>
            <a:ext cx="3517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Bookman Old Style" panose="02050604050505020204" pitchFamily="18" charset="0"/>
              </a:rPr>
              <a:t>SPATIAL TRANSCRIPTOMICS</a:t>
            </a:r>
            <a:endParaRPr lang="en-US" dirty="0">
              <a:latin typeface="Bookman Old Style" panose="02050604050505020204" pitchFamily="18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096704" y="5298053"/>
            <a:ext cx="24753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Bookman Old Style" panose="02050604050505020204" pitchFamily="18" charset="0"/>
              </a:rPr>
              <a:t>SINGLE CELL</a:t>
            </a:r>
          </a:p>
          <a:p>
            <a:r>
              <a:rPr lang="en-US" dirty="0" smtClean="0">
                <a:latin typeface="Bookman Old Style" panose="02050604050505020204" pitchFamily="18" charset="0"/>
              </a:rPr>
              <a:t>TRANSCRIPTOMICS</a:t>
            </a:r>
            <a:endParaRPr lang="en-US" dirty="0"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2252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4" descr="Human Icon, Transparent Human.PNG Images &amp; Vector - FreeIcons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08" y="1474260"/>
            <a:ext cx="3048000" cy="304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 descr="Climbing the data mountain | Feature | Chemistry Worl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02862">
            <a:off x="8928100" y="3524250"/>
            <a:ext cx="2982275" cy="306228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4" name="TextBox 3"/>
          <p:cNvSpPr txBox="1"/>
          <p:nvPr/>
        </p:nvSpPr>
        <p:spPr>
          <a:xfrm>
            <a:off x="0" y="0"/>
            <a:ext cx="81820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Bookman Old Style" panose="02050604050505020204" pitchFamily="18" charset="0"/>
              </a:rPr>
              <a:t>Landscapes of Transcriptomic Data</a:t>
            </a:r>
            <a:endParaRPr lang="en-US" sz="3600" dirty="0">
              <a:latin typeface="Bookman Old Style" panose="02050604050505020204" pitchFamily="18" charset="0"/>
            </a:endParaRPr>
          </a:p>
        </p:txBody>
      </p:sp>
      <p:pic>
        <p:nvPicPr>
          <p:cNvPr id="9220" name="Picture 4" descr="Human Icon, Transparent Human.PNG Images &amp; Vector - FreeIcons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1125" y="1484464"/>
            <a:ext cx="3048000" cy="304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719391" y="1141761"/>
            <a:ext cx="1986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cadeClassic" panose="00000400000000000000" pitchFamily="2" charset="0"/>
              </a:rPr>
              <a:t>Million Genomes</a:t>
            </a:r>
            <a:endParaRPr lang="en-US" dirty="0">
              <a:latin typeface="ArcadeClassic" panose="00000400000000000000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48750" y="4459379"/>
            <a:ext cx="216277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ArcadeClassic" panose="00000400000000000000" pitchFamily="2" charset="0"/>
              </a:rPr>
              <a:t>“</a:t>
            </a:r>
            <a:r>
              <a:rPr lang="en-US" dirty="0" err="1" smtClean="0">
                <a:latin typeface="ArcadeClassic" panose="00000400000000000000" pitchFamily="2" charset="0"/>
              </a:rPr>
              <a:t>TranscriPtomes</a:t>
            </a:r>
            <a:r>
              <a:rPr lang="en-US" dirty="0" smtClean="0">
                <a:latin typeface="ArcadeClassic" panose="00000400000000000000" pitchFamily="2" charset="0"/>
              </a:rPr>
              <a:t>”</a:t>
            </a:r>
            <a:endParaRPr lang="en-US" dirty="0">
              <a:latin typeface="ArcadeClassic" panose="00000400000000000000" pitchFamily="2" charset="0"/>
            </a:endParaRPr>
          </a:p>
          <a:p>
            <a:pPr algn="ctr"/>
            <a:r>
              <a:rPr lang="en-US" dirty="0" smtClean="0">
                <a:latin typeface="ArcadeClassic" panose="00000400000000000000" pitchFamily="2" charset="0"/>
              </a:rPr>
              <a:t>Per</a:t>
            </a:r>
          </a:p>
          <a:p>
            <a:pPr algn="ctr"/>
            <a:r>
              <a:rPr lang="en-US" dirty="0" smtClean="0">
                <a:solidFill>
                  <a:srgbClr val="FF0000"/>
                </a:solidFill>
                <a:latin typeface="ArcadeClassic" panose="00000400000000000000" pitchFamily="2" charset="0"/>
              </a:rPr>
              <a:t>CELL</a:t>
            </a:r>
          </a:p>
          <a:p>
            <a:pPr algn="ctr"/>
            <a:r>
              <a:rPr lang="en-US" dirty="0" smtClean="0">
                <a:solidFill>
                  <a:srgbClr val="FF0000"/>
                </a:solidFill>
                <a:latin typeface="ArcadeClassic" panose="00000400000000000000" pitchFamily="2" charset="0"/>
              </a:rPr>
              <a:t>LOCATION</a:t>
            </a:r>
            <a:endParaRPr lang="en-US" dirty="0" smtClean="0">
              <a:solidFill>
                <a:srgbClr val="FF0000"/>
              </a:solidFill>
              <a:latin typeface="ArcadeClassic" panose="00000400000000000000" pitchFamily="2" charset="0"/>
            </a:endParaRPr>
          </a:p>
          <a:p>
            <a:pPr algn="ctr"/>
            <a:r>
              <a:rPr lang="en-US" dirty="0" smtClean="0">
                <a:solidFill>
                  <a:srgbClr val="FF0000"/>
                </a:solidFill>
                <a:latin typeface="ArcadeClassic" panose="00000400000000000000" pitchFamily="2" charset="0"/>
              </a:rPr>
              <a:t>Time</a:t>
            </a:r>
          </a:p>
          <a:p>
            <a:pPr algn="ctr"/>
            <a:r>
              <a:rPr lang="en-US" dirty="0" smtClean="0">
                <a:solidFill>
                  <a:srgbClr val="FF0000"/>
                </a:solidFill>
                <a:latin typeface="ArcadeClassic" panose="00000400000000000000" pitchFamily="2" charset="0"/>
              </a:rPr>
              <a:t>Condition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3441180" y="3330066"/>
            <a:ext cx="4853679" cy="2852883"/>
            <a:chOff x="6161467" y="605916"/>
            <a:chExt cx="4853679" cy="2852883"/>
          </a:xfrm>
        </p:grpSpPr>
        <p:sp>
          <p:nvSpPr>
            <p:cNvPr id="14" name="TextBox 13"/>
            <p:cNvSpPr txBox="1"/>
            <p:nvPr/>
          </p:nvSpPr>
          <p:spPr>
            <a:xfrm>
              <a:off x="7151038" y="1688067"/>
              <a:ext cx="21980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Bookman Old Style" panose="02050604050505020204" pitchFamily="18" charset="0"/>
                </a:rPr>
                <a:t>Expression Levels</a:t>
              </a:r>
              <a:endParaRPr lang="en-US" dirty="0">
                <a:latin typeface="Bookman Old Style" panose="02050604050505020204" pitchFamily="18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8639175" y="2045732"/>
              <a:ext cx="23759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Bookman Old Style" panose="02050604050505020204" pitchFamily="18" charset="0"/>
                </a:rPr>
                <a:t>Sequence Variation</a:t>
              </a:r>
              <a:endParaRPr lang="en-US" dirty="0">
                <a:latin typeface="Bookman Old Style" panose="02050604050505020204" pitchFamily="18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161467" y="2120406"/>
              <a:ext cx="21980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Bookman Old Style" panose="02050604050505020204" pitchFamily="18" charset="0"/>
                </a:rPr>
                <a:t>Splicing Variation</a:t>
              </a:r>
              <a:endParaRPr lang="en-US" dirty="0">
                <a:latin typeface="Bookman Old Style" panose="02050604050505020204" pitchFamily="18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161467" y="3089467"/>
              <a:ext cx="23358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latin typeface="Bookman Old Style" panose="02050604050505020204" pitchFamily="18" charset="0"/>
                </a:rPr>
                <a:t>Epitranscriptomics</a:t>
              </a:r>
              <a:endParaRPr lang="en-US" dirty="0">
                <a:latin typeface="Bookman Old Style" panose="02050604050505020204" pitchFamily="18" charset="0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8497363" y="605916"/>
              <a:ext cx="1830950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 err="1" smtClean="0">
                  <a:latin typeface="ArcadeClassic" panose="00000400000000000000" pitchFamily="2" charset="0"/>
                </a:rPr>
                <a:t>TranscriPtome</a:t>
              </a:r>
              <a:endParaRPr lang="en-US" dirty="0" smtClean="0">
                <a:latin typeface="ArcadeClassic" panose="00000400000000000000" pitchFamily="2" charset="0"/>
              </a:endParaRPr>
            </a:p>
            <a:p>
              <a:pPr algn="ctr"/>
              <a:r>
                <a:rPr lang="en-US" dirty="0" smtClean="0">
                  <a:latin typeface="ArcadeClassic" panose="00000400000000000000" pitchFamily="2" charset="0"/>
                </a:rPr>
                <a:t>MODALITIES</a:t>
              </a:r>
              <a:endParaRPr lang="en-US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540668" y="1205984"/>
              <a:ext cx="35173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Bookman Old Style" panose="02050604050505020204" pitchFamily="18" charset="0"/>
                </a:rPr>
                <a:t>SPATIAL TRANSCRIPTOMICS</a:t>
              </a:r>
              <a:endParaRPr lang="en-US" dirty="0">
                <a:latin typeface="Bookman Old Style" panose="02050604050505020204" pitchFamily="18" charset="0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7012378" y="2552745"/>
              <a:ext cx="247535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Bookman Old Style" panose="02050604050505020204" pitchFamily="18" charset="0"/>
                </a:rPr>
                <a:t>SINGLE CELL</a:t>
              </a:r>
            </a:p>
            <a:p>
              <a:r>
                <a:rPr lang="en-US" dirty="0" smtClean="0">
                  <a:latin typeface="Bookman Old Style" panose="02050604050505020204" pitchFamily="18" charset="0"/>
                </a:rPr>
                <a:t>TRANSCRIPTOMICS</a:t>
              </a:r>
              <a:endParaRPr lang="en-US" dirty="0">
                <a:latin typeface="Bookman Old Style" panose="02050604050505020204" pitchFamily="18" charset="0"/>
              </a:endParaRPr>
            </a:p>
          </p:txBody>
        </p:sp>
      </p:grpSp>
      <p:pic>
        <p:nvPicPr>
          <p:cNvPr id="24" name="Picture 4" descr="Human Icon, Transparent Human.PNG Images &amp; Vector - FreeIcons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4043" y="1464056"/>
            <a:ext cx="3048000" cy="304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 descr="Human Icon, Transparent Human.PNG Images &amp; Vector - FreeIcons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6647" y="1465481"/>
            <a:ext cx="3048000" cy="304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4" descr="Human Icon, Transparent Human.PNG Images &amp; Vector - FreeIcons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3837" y="576255"/>
            <a:ext cx="3048000" cy="304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4" descr="Human Icon, Transparent Human.PNG Images &amp; Vector - FreeIcons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1472" y="566051"/>
            <a:ext cx="3048000" cy="304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 descr="Human Icon, Transparent Human.PNG Images &amp; Vector - FreeIcons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4076" y="567476"/>
            <a:ext cx="3048000" cy="304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4" descr="Human Icon, Transparent Human.PNG Images &amp; Vector - FreeIcons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8968" y="563741"/>
            <a:ext cx="3048000" cy="304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4" descr="Human Icon, Transparent Human.PNG Images &amp; Vector - FreeIcons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6603" y="553537"/>
            <a:ext cx="3048000" cy="304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4" descr="Human Icon, Transparent Human.PNG Images &amp; Vector - FreeIcons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9207" y="554962"/>
            <a:ext cx="3048000" cy="304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4" descr="Human Icon, Transparent Human.PNG Images &amp; Vector - FreeIcons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9448" y="530510"/>
            <a:ext cx="3048000" cy="304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4" descr="Human Icon, Transparent Human.PNG Images &amp; Vector - FreeIcons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7083" y="520306"/>
            <a:ext cx="3048000" cy="304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4" descr="Human Icon, Transparent Human.PNG Images &amp; Vector - FreeIcons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9687" y="521731"/>
            <a:ext cx="3048000" cy="304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3957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The Astounding Power of Large Language Models (LLMs) in 202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63550"/>
            <a:ext cx="12192000" cy="778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5254171" y="3352800"/>
            <a:ext cx="2017486" cy="133531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atin typeface="Bookman Old Style" panose="02050604050505020204" pitchFamily="18" charset="0"/>
              </a:rPr>
              <a:t>Transcriptomic</a:t>
            </a:r>
          </a:p>
          <a:p>
            <a:pPr algn="ctr"/>
            <a:r>
              <a:rPr lang="en-US" b="1" dirty="0" smtClean="0">
                <a:latin typeface="Bookman Old Style" panose="02050604050505020204" pitchFamily="18" charset="0"/>
              </a:rPr>
              <a:t>Data</a:t>
            </a:r>
          </a:p>
          <a:p>
            <a:pPr algn="ctr"/>
            <a:r>
              <a:rPr lang="en-US" b="1" dirty="0" smtClean="0">
                <a:latin typeface="Bookman Old Style" panose="02050604050505020204" pitchFamily="18" charset="0"/>
              </a:rPr>
              <a:t>Analysis</a:t>
            </a:r>
          </a:p>
        </p:txBody>
      </p:sp>
    </p:spTree>
    <p:extLst>
      <p:ext uri="{BB962C8B-B14F-4D97-AF65-F5344CB8AC3E}">
        <p14:creationId xmlns:p14="http://schemas.microsoft.com/office/powerpoint/2010/main" val="1731204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7" y="5700780"/>
            <a:ext cx="5619750" cy="115722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37" y="0"/>
            <a:ext cx="6996113" cy="539775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6058" y="153069"/>
            <a:ext cx="3025635" cy="2697321"/>
          </a:xfrm>
          <a:prstGeom prst="rect">
            <a:avLst/>
          </a:prstGeom>
        </p:spPr>
      </p:pic>
      <p:grpSp>
        <p:nvGrpSpPr>
          <p:cNvPr id="24" name="Group 23"/>
          <p:cNvGrpSpPr/>
          <p:nvPr/>
        </p:nvGrpSpPr>
        <p:grpSpPr>
          <a:xfrm>
            <a:off x="8345716" y="2983740"/>
            <a:ext cx="3406318" cy="3681828"/>
            <a:chOff x="8274279" y="2850390"/>
            <a:chExt cx="3406318" cy="3681828"/>
          </a:xfrm>
        </p:grpSpPr>
        <p:grpSp>
          <p:nvGrpSpPr>
            <p:cNvPr id="16" name="Group 15"/>
            <p:cNvGrpSpPr/>
            <p:nvPr/>
          </p:nvGrpSpPr>
          <p:grpSpPr>
            <a:xfrm>
              <a:off x="8306980" y="3124200"/>
              <a:ext cx="1370420" cy="1370420"/>
              <a:chOff x="135172" y="129209"/>
              <a:chExt cx="1370420" cy="1370420"/>
            </a:xfrm>
          </p:grpSpPr>
          <p:pic>
            <p:nvPicPr>
              <p:cNvPr id="17" name="Picture 4" descr="Rna Special Lineal color icon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5172" y="129209"/>
                <a:ext cx="1370420" cy="137042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8" name="TextBox 17"/>
              <p:cNvSpPr txBox="1"/>
              <p:nvPr/>
            </p:nvSpPr>
            <p:spPr>
              <a:xfrm>
                <a:off x="135172" y="814419"/>
                <a:ext cx="6976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 smtClean="0">
                    <a:latin typeface="Bookman Old Style" panose="02050604050505020204" pitchFamily="18" charset="0"/>
                  </a:rPr>
                  <a:t>RNA</a:t>
                </a:r>
                <a:endParaRPr lang="en-US" b="1" dirty="0">
                  <a:latin typeface="Bookman Old Style" panose="02050604050505020204" pitchFamily="18" charset="0"/>
                </a:endParaRPr>
              </a:p>
            </p:txBody>
          </p:sp>
        </p:grpSp>
        <p:grpSp>
          <p:nvGrpSpPr>
            <p:cNvPr id="21" name="Group 20"/>
            <p:cNvGrpSpPr/>
            <p:nvPr/>
          </p:nvGrpSpPr>
          <p:grpSpPr>
            <a:xfrm>
              <a:off x="9991142" y="2850390"/>
              <a:ext cx="1547805" cy="1587533"/>
              <a:chOff x="9991142" y="2850390"/>
              <a:chExt cx="1547805" cy="1587533"/>
            </a:xfrm>
          </p:grpSpPr>
          <p:pic>
            <p:nvPicPr>
              <p:cNvPr id="16386" name="Picture 2" descr="Map Icon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048875" y="2850390"/>
                <a:ext cx="1490072" cy="149007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0" name="TextBox 19"/>
              <p:cNvSpPr txBox="1"/>
              <p:nvPr/>
            </p:nvSpPr>
            <p:spPr>
              <a:xfrm>
                <a:off x="9991142" y="4068591"/>
                <a:ext cx="122501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 smtClean="0">
                    <a:latin typeface="Bookman Old Style" panose="02050604050505020204" pitchFamily="18" charset="0"/>
                  </a:rPr>
                  <a:t>SPATIAL</a:t>
                </a:r>
                <a:endParaRPr lang="en-US" b="1" dirty="0">
                  <a:latin typeface="Bookman Old Style" panose="02050604050505020204" pitchFamily="18" charset="0"/>
                </a:endParaRPr>
              </a:p>
            </p:txBody>
          </p:sp>
        </p:grpSp>
        <p:grpSp>
          <p:nvGrpSpPr>
            <p:cNvPr id="19" name="Group 18"/>
            <p:cNvGrpSpPr/>
            <p:nvPr/>
          </p:nvGrpSpPr>
          <p:grpSpPr>
            <a:xfrm>
              <a:off x="8274279" y="4701755"/>
              <a:ext cx="1460656" cy="1830463"/>
              <a:chOff x="8188169" y="4768430"/>
              <a:chExt cx="1460656" cy="1830463"/>
            </a:xfrm>
          </p:grpSpPr>
          <p:pic>
            <p:nvPicPr>
              <p:cNvPr id="16388" name="Picture 4" descr="Machine Learning Generic Gradient icon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306980" y="4768430"/>
                <a:ext cx="1233488" cy="12334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2" name="TextBox 21"/>
              <p:cNvSpPr txBox="1"/>
              <p:nvPr/>
            </p:nvSpPr>
            <p:spPr>
              <a:xfrm>
                <a:off x="8188169" y="5952562"/>
                <a:ext cx="1460656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b="1" dirty="0" smtClean="0">
                    <a:latin typeface="Bookman Old Style" panose="02050604050505020204" pitchFamily="18" charset="0"/>
                  </a:rPr>
                  <a:t>MACHINE</a:t>
                </a:r>
              </a:p>
              <a:p>
                <a:pPr algn="ctr"/>
                <a:r>
                  <a:rPr lang="en-US" b="1" dirty="0" smtClean="0">
                    <a:latin typeface="Bookman Old Style" panose="02050604050505020204" pitchFamily="18" charset="0"/>
                  </a:rPr>
                  <a:t>LEARNING</a:t>
                </a:r>
                <a:endParaRPr lang="en-US" b="1" dirty="0">
                  <a:latin typeface="Bookman Old Style" panose="02050604050505020204" pitchFamily="18" charset="0"/>
                </a:endParaRPr>
              </a:p>
            </p:txBody>
          </p:sp>
        </p:grpSp>
        <p:grpSp>
          <p:nvGrpSpPr>
            <p:cNvPr id="23" name="Group 22"/>
            <p:cNvGrpSpPr/>
            <p:nvPr/>
          </p:nvGrpSpPr>
          <p:grpSpPr>
            <a:xfrm>
              <a:off x="10094868" y="4513107"/>
              <a:ext cx="1585729" cy="1939967"/>
              <a:chOff x="10111414" y="4637461"/>
              <a:chExt cx="1585729" cy="1939967"/>
            </a:xfrm>
          </p:grpSpPr>
          <p:pic>
            <p:nvPicPr>
              <p:cNvPr id="16390" name="Picture 6" descr="Explainability in AI Blindspot - A Discovery Process for preventing,  detecting, and mitigating bias in AI systems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111414" y="4637461"/>
                <a:ext cx="1585729" cy="13620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6" name="TextBox 25"/>
              <p:cNvSpPr txBox="1"/>
              <p:nvPr/>
            </p:nvSpPr>
            <p:spPr>
              <a:xfrm>
                <a:off x="10231659" y="5931097"/>
                <a:ext cx="134524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b="1" dirty="0" smtClean="0">
                    <a:latin typeface="Bookman Old Style" panose="02050604050505020204" pitchFamily="18" charset="0"/>
                  </a:rPr>
                  <a:t>EXPLAIN-</a:t>
                </a:r>
              </a:p>
              <a:p>
                <a:pPr algn="ctr"/>
                <a:r>
                  <a:rPr lang="en-US" b="1" dirty="0" smtClean="0">
                    <a:latin typeface="Bookman Old Style" panose="02050604050505020204" pitchFamily="18" charset="0"/>
                  </a:rPr>
                  <a:t>ABILITY</a:t>
                </a:r>
                <a:endParaRPr lang="en-US" b="1" dirty="0">
                  <a:latin typeface="Bookman Old Style" panose="020506040505050202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33663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The future of RNA-based technology | Past | Events | Panel for the Future  of Science and Technology (STOA) | European Parliament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10965"/>
          <a:stretch/>
        </p:blipFill>
        <p:spPr bwMode="auto">
          <a:xfrm>
            <a:off x="-1" y="-1"/>
            <a:ext cx="12208850" cy="6836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20914" y="246743"/>
            <a:ext cx="69252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Bookman Old Style" panose="02050604050505020204" pitchFamily="18" charset="0"/>
              </a:rPr>
              <a:t>Transcriptomics Data Science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30720" y="893074"/>
            <a:ext cx="67056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 smtClean="0">
                <a:solidFill>
                  <a:srgbClr val="FFB7B7"/>
                </a:solidFill>
                <a:latin typeface="Bookman Old Style" panose="02050604050505020204" pitchFamily="18" charset="0"/>
              </a:rPr>
              <a:t>Hot –omics field for the next 2-5 years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886709" y="5145314"/>
            <a:ext cx="59522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Bookman Old Style" panose="02050604050505020204" pitchFamily="18" charset="0"/>
              </a:rPr>
              <a:t>Multi-omics Data Science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246914" y="5887141"/>
            <a:ext cx="69285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 smtClean="0">
                <a:solidFill>
                  <a:srgbClr val="FFB7B7"/>
                </a:solidFill>
                <a:latin typeface="Bookman Old Style" panose="02050604050505020204" pitchFamily="18" charset="0"/>
              </a:rPr>
              <a:t>Hot –omics field for the next 5-10 years</a:t>
            </a:r>
          </a:p>
        </p:txBody>
      </p:sp>
    </p:spTree>
    <p:extLst>
      <p:ext uri="{BB962C8B-B14F-4D97-AF65-F5344CB8AC3E}">
        <p14:creationId xmlns:p14="http://schemas.microsoft.com/office/powerpoint/2010/main" val="1547438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The future of RNA-based technology | Past | Events | Panel for the Future  of Science and Technology (STOA) | European Parliament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10965"/>
          <a:stretch/>
        </p:blipFill>
        <p:spPr bwMode="auto">
          <a:xfrm>
            <a:off x="-1" y="-1"/>
            <a:ext cx="12208850" cy="6836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20914" y="246743"/>
            <a:ext cx="69252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Bookman Old Style" panose="02050604050505020204" pitchFamily="18" charset="0"/>
              </a:rPr>
              <a:t>Transcriptomics Data Science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30720" y="893074"/>
            <a:ext cx="67056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 smtClean="0">
                <a:solidFill>
                  <a:srgbClr val="FFB7B7"/>
                </a:solidFill>
                <a:latin typeface="Bookman Old Style" panose="02050604050505020204" pitchFamily="18" charset="0"/>
              </a:rPr>
              <a:t>Hot –omics field for the next 2-5 years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886709" y="5145314"/>
            <a:ext cx="59522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Bookman Old Style" panose="02050604050505020204" pitchFamily="18" charset="0"/>
              </a:rPr>
              <a:t>Multi-omics Data Science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246914" y="5887141"/>
            <a:ext cx="69285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 smtClean="0">
                <a:solidFill>
                  <a:srgbClr val="FFB7B7"/>
                </a:solidFill>
                <a:latin typeface="Bookman Old Style" panose="02050604050505020204" pitchFamily="18" charset="0"/>
              </a:rPr>
              <a:t>Hot –omics field for the next 5-10 years</a:t>
            </a:r>
          </a:p>
        </p:txBody>
      </p:sp>
      <p:pic>
        <p:nvPicPr>
          <p:cNvPr id="18434" name="Picture 2" descr="Friday (franchise) - Wikipedi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119036">
            <a:off x="9959229" y="5699363"/>
            <a:ext cx="2319419" cy="89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2810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roup 50"/>
          <p:cNvGrpSpPr/>
          <p:nvPr/>
        </p:nvGrpSpPr>
        <p:grpSpPr>
          <a:xfrm>
            <a:off x="153931" y="51825"/>
            <a:ext cx="11859490" cy="3385362"/>
            <a:chOff x="153931" y="1340696"/>
            <a:chExt cx="11859490" cy="3385362"/>
          </a:xfrm>
        </p:grpSpPr>
        <p:sp>
          <p:nvSpPr>
            <p:cNvPr id="7" name="Rounded Rectangle 6"/>
            <p:cNvSpPr/>
            <p:nvPr/>
          </p:nvSpPr>
          <p:spPr>
            <a:xfrm>
              <a:off x="153931" y="1688103"/>
              <a:ext cx="2200275" cy="2981325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2568735" y="1688103"/>
              <a:ext cx="2200275" cy="2981325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4983539" y="1688103"/>
              <a:ext cx="2200275" cy="2981325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9813146" y="1688103"/>
              <a:ext cx="2200275" cy="2981325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53931" y="2002761"/>
              <a:ext cx="2200275" cy="28575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mt-MT" dirty="0" smtClean="0"/>
                <a:t>Monday</a:t>
              </a:r>
              <a:endParaRPr lang="en-US" dirty="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2568735" y="2002761"/>
              <a:ext cx="2200275" cy="28575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mt-MT" dirty="0" smtClean="0"/>
                <a:t>Tuesday</a:t>
              </a:r>
              <a:endParaRPr lang="en-US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4983539" y="2002761"/>
              <a:ext cx="2200275" cy="28575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mt-MT" dirty="0" smtClean="0"/>
                <a:t>Wednesday</a:t>
              </a:r>
              <a:endParaRPr lang="en-US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9813146" y="2002761"/>
              <a:ext cx="2200275" cy="28575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mt-MT" dirty="0" smtClean="0"/>
                <a:t>Friday</a:t>
              </a:r>
              <a:endParaRPr lang="en-US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334905" y="2717101"/>
              <a:ext cx="183832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mt-MT" dirty="0" smtClean="0"/>
                <a:t>Browsing Genes and Genomes with Ensembl</a:t>
              </a:r>
              <a:endParaRPr lang="en-US" dirty="0"/>
            </a:p>
          </p:txBody>
        </p:sp>
        <p:pic>
          <p:nvPicPr>
            <p:cNvPr id="27" name="Picture 4" descr="Ensembl (@ensembl) / X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74250" y1="24250" x2="70500" y2="37000"/>
                          <a14:foregroundMark x1="66750" y1="71500" x2="60250" y2="71500"/>
                          <a14:foregroundMark x1="66750" y1="47250" x2="77000" y2="21750"/>
                          <a14:foregroundMark x1="66750" y1="56500" x2="66750" y2="56500"/>
                          <a14:foregroundMark x1="80250" y1="25000" x2="80250" y2="25000"/>
                          <a14:foregroundMark x1="61500" y1="68500" x2="61500" y2="68500"/>
                          <a14:foregroundMark x1="66750" y1="74500" x2="66750" y2="74500"/>
                          <a14:foregroundMark x1="69250" y1="52250" x2="69250" y2="52250"/>
                          <a14:foregroundMark x1="77000" y1="34500" x2="77000" y2="34500"/>
                          <a14:backgroundMark x1="26000" y1="31750" x2="38750" y2="305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6008" y="1400721"/>
              <a:ext cx="746677" cy="7466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Rounded Rectangle 27"/>
            <p:cNvSpPr/>
            <p:nvPr/>
          </p:nvSpPr>
          <p:spPr>
            <a:xfrm>
              <a:off x="2568735" y="1688103"/>
              <a:ext cx="2200275" cy="2981325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2568735" y="2002761"/>
              <a:ext cx="2200275" cy="28575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mt-MT" dirty="0" smtClean="0"/>
                <a:t>Tuesday</a:t>
              </a:r>
              <a:endParaRPr lang="en-US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2749707" y="2688295"/>
              <a:ext cx="183832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mt-MT" dirty="0" smtClean="0"/>
                <a:t>Deep Learning for Genomics</a:t>
              </a:r>
              <a:endParaRPr lang="en-US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2749707" y="2377644"/>
              <a:ext cx="18383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mt-MT" sz="1400" dirty="0" smtClean="0"/>
                <a:t>Intro to Genomic Data</a:t>
              </a:r>
              <a:endParaRPr lang="en-US" sz="14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2749707" y="3337500"/>
              <a:ext cx="1838325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mt-MT" sz="1400" dirty="0" smtClean="0"/>
                <a:t>Gene regulation discovery in the era of 3rd gen sequencing</a:t>
              </a:r>
              <a:endParaRPr lang="en-US" sz="1400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2749707" y="4079039"/>
              <a:ext cx="183832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mt-MT" sz="1400" dirty="0" smtClean="0"/>
                <a:t>CNNs for genomic annotation</a:t>
              </a:r>
              <a:endParaRPr lang="en-US" sz="1400" dirty="0"/>
            </a:p>
          </p:txBody>
        </p:sp>
        <p:cxnSp>
          <p:nvCxnSpPr>
            <p:cNvPr id="34" name="Straight Connector 33"/>
            <p:cNvCxnSpPr/>
            <p:nvPr/>
          </p:nvCxnSpPr>
          <p:spPr>
            <a:xfrm>
              <a:off x="3392644" y="2686858"/>
              <a:ext cx="552450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3392644" y="3336063"/>
              <a:ext cx="552450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3392644" y="4077601"/>
              <a:ext cx="552450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pic>
          <p:nvPicPr>
            <p:cNvPr id="38" name="Picture 2" descr="Dna Special Lineal color icon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52679" y="1349224"/>
              <a:ext cx="670796" cy="6707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9" name="Group 38"/>
            <p:cNvGrpSpPr/>
            <p:nvPr/>
          </p:nvGrpSpPr>
          <p:grpSpPr>
            <a:xfrm>
              <a:off x="4983539" y="1413631"/>
              <a:ext cx="2200275" cy="3255797"/>
              <a:chOff x="4983539" y="1944853"/>
              <a:chExt cx="2200275" cy="3255797"/>
            </a:xfrm>
          </p:grpSpPr>
          <p:sp>
            <p:nvSpPr>
              <p:cNvPr id="40" name="Rounded Rectangle 39"/>
              <p:cNvSpPr/>
              <p:nvPr/>
            </p:nvSpPr>
            <p:spPr>
              <a:xfrm>
                <a:off x="4983539" y="2219325"/>
                <a:ext cx="2200275" cy="2981325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4983539" y="2533983"/>
                <a:ext cx="2200275" cy="285750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mt-MT" dirty="0" smtClean="0"/>
                  <a:t>Wednesday</a:t>
                </a:r>
                <a:endParaRPr lang="en-US" dirty="0"/>
              </a:p>
            </p:txBody>
          </p:sp>
          <p:pic>
            <p:nvPicPr>
              <p:cNvPr id="42" name="Picture 2" descr="Explainability in AI Blindspot - A Discovery Process for preventing,  detecting, and mitigating bias in AI systems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18965" y="1944853"/>
                <a:ext cx="729421" cy="62654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44" name="Straight Connector 43"/>
              <p:cNvCxnSpPr/>
              <p:nvPr/>
            </p:nvCxnSpPr>
            <p:spPr>
              <a:xfrm>
                <a:off x="5763206" y="3227870"/>
                <a:ext cx="552450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5" name="TextBox 44"/>
              <p:cNvSpPr txBox="1"/>
              <p:nvPr/>
            </p:nvSpPr>
            <p:spPr>
              <a:xfrm>
                <a:off x="5120269" y="3242168"/>
                <a:ext cx="1838325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mt-MT" dirty="0" smtClean="0"/>
                  <a:t>Explainable Artificial Intelligence (XAI)</a:t>
                </a:r>
                <a:endParaRPr lang="en-US" dirty="0"/>
              </a:p>
            </p:txBody>
          </p:sp>
          <p:cxnSp>
            <p:nvCxnSpPr>
              <p:cNvPr id="46" name="Straight Connector 45"/>
              <p:cNvCxnSpPr/>
              <p:nvPr/>
            </p:nvCxnSpPr>
            <p:spPr>
              <a:xfrm>
                <a:off x="5763206" y="4179796"/>
                <a:ext cx="552450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7" name="TextBox 46"/>
              <p:cNvSpPr txBox="1"/>
              <p:nvPr/>
            </p:nvSpPr>
            <p:spPr>
              <a:xfrm>
                <a:off x="5120269" y="4194093"/>
                <a:ext cx="1838325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mt-MT" dirty="0" smtClean="0"/>
                  <a:t>Explainability for Deep Neural Networks</a:t>
                </a:r>
                <a:endParaRPr lang="en-US" dirty="0"/>
              </a:p>
            </p:txBody>
          </p:sp>
        </p:grpSp>
        <p:grpSp>
          <p:nvGrpSpPr>
            <p:cNvPr id="2" name="Group 1"/>
            <p:cNvGrpSpPr/>
            <p:nvPr/>
          </p:nvGrpSpPr>
          <p:grpSpPr>
            <a:xfrm>
              <a:off x="7398343" y="1340696"/>
              <a:ext cx="2200275" cy="3385362"/>
              <a:chOff x="7398343" y="1854500"/>
              <a:chExt cx="2200275" cy="3385362"/>
            </a:xfrm>
          </p:grpSpPr>
          <p:sp>
            <p:nvSpPr>
              <p:cNvPr id="8" name="Rounded Rectangle 7"/>
              <p:cNvSpPr/>
              <p:nvPr/>
            </p:nvSpPr>
            <p:spPr>
              <a:xfrm>
                <a:off x="7398343" y="2219325"/>
                <a:ext cx="2200275" cy="2981325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7398343" y="2533983"/>
                <a:ext cx="2200275" cy="285750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mt-MT" dirty="0" smtClean="0"/>
                  <a:t>Thursday</a:t>
                </a:r>
                <a:endParaRPr lang="en-US" dirty="0"/>
              </a:p>
            </p:txBody>
          </p:sp>
          <p:pic>
            <p:nvPicPr>
              <p:cNvPr id="5122" name="Picture 2" descr="Protein Structure Vector Images (over 3,400)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114547" y="1854500"/>
                <a:ext cx="729649" cy="72964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8" name="TextBox 47"/>
              <p:cNvSpPr txBox="1"/>
              <p:nvPr/>
            </p:nvSpPr>
            <p:spPr>
              <a:xfrm>
                <a:off x="7586395" y="3994298"/>
                <a:ext cx="183832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mt-MT" dirty="0" smtClean="0"/>
                  <a:t>ML for Drug Discovery</a:t>
                </a:r>
                <a:endParaRPr lang="en-US" dirty="0"/>
              </a:p>
            </p:txBody>
          </p:sp>
          <p:sp>
            <p:nvSpPr>
              <p:cNvPr id="49" name="TextBox 48"/>
              <p:cNvSpPr txBox="1"/>
              <p:nvPr/>
            </p:nvSpPr>
            <p:spPr>
              <a:xfrm>
                <a:off x="7586395" y="2826614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mt-MT" sz="1400" dirty="0" smtClean="0"/>
                  <a:t>Computer Aided Drug Design</a:t>
                </a:r>
                <a:endParaRPr lang="en-US" sz="1400" dirty="0"/>
              </a:p>
            </p:txBody>
          </p:sp>
          <p:sp>
            <p:nvSpPr>
              <p:cNvPr id="50" name="TextBox 49"/>
              <p:cNvSpPr txBox="1"/>
              <p:nvPr/>
            </p:nvSpPr>
            <p:spPr>
              <a:xfrm>
                <a:off x="7586395" y="3302734"/>
                <a:ext cx="1838325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mt-MT" sz="1400" dirty="0" smtClean="0"/>
                  <a:t>Molecular Representation and Random Forests</a:t>
                </a:r>
                <a:endParaRPr lang="en-US" sz="1400" dirty="0"/>
              </a:p>
            </p:txBody>
          </p:sp>
          <p:cxnSp>
            <p:nvCxnSpPr>
              <p:cNvPr id="52" name="Straight Connector 51"/>
              <p:cNvCxnSpPr/>
              <p:nvPr/>
            </p:nvCxnSpPr>
            <p:spPr>
              <a:xfrm>
                <a:off x="8229332" y="3326284"/>
                <a:ext cx="552450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>
              <a:xfrm>
                <a:off x="8229332" y="4017848"/>
                <a:ext cx="552450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>
              <a:xfrm>
                <a:off x="8229332" y="4617079"/>
                <a:ext cx="552450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5" name="TextBox 54"/>
              <p:cNvSpPr txBox="1"/>
              <p:nvPr/>
            </p:nvSpPr>
            <p:spPr>
              <a:xfrm>
                <a:off x="7586395" y="4593531"/>
                <a:ext cx="183832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mt-MT" dirty="0" smtClean="0"/>
                  <a:t>DL for Protein Structure</a:t>
                </a:r>
                <a:endParaRPr lang="en-US" dirty="0"/>
              </a:p>
            </p:txBody>
          </p:sp>
        </p:grpSp>
        <p:sp>
          <p:nvSpPr>
            <p:cNvPr id="56" name="TextBox 55"/>
            <p:cNvSpPr txBox="1"/>
            <p:nvPr/>
          </p:nvSpPr>
          <p:spPr>
            <a:xfrm>
              <a:off x="10018754" y="3089614"/>
              <a:ext cx="183832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mt-MT" sz="1600" dirty="0" smtClean="0"/>
                <a:t>Dissemination and Communication of Research</a:t>
              </a:r>
              <a:endParaRPr lang="en-US" sz="1600" dirty="0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10018754" y="2321796"/>
              <a:ext cx="1838325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mt-MT" sz="1400" dirty="0" smtClean="0"/>
                <a:t>Breakthroughs and Challenges in Multi-omics</a:t>
              </a:r>
              <a:endParaRPr lang="en-US" sz="1400" dirty="0"/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10018754" y="3949764"/>
              <a:ext cx="1838325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mt-MT" sz="1400" dirty="0" smtClean="0"/>
                <a:t>Round Table:</a:t>
              </a:r>
            </a:p>
            <a:p>
              <a:pPr algn="ctr"/>
              <a:r>
                <a:rPr lang="mt-MT" sz="1400" dirty="0" smtClean="0"/>
                <a:t>Biomedical Research and AI</a:t>
              </a:r>
              <a:endParaRPr lang="en-US" sz="1400" dirty="0"/>
            </a:p>
          </p:txBody>
        </p:sp>
        <p:cxnSp>
          <p:nvCxnSpPr>
            <p:cNvPr id="61" name="Straight Connector 60"/>
            <p:cNvCxnSpPr/>
            <p:nvPr/>
          </p:nvCxnSpPr>
          <p:spPr>
            <a:xfrm>
              <a:off x="10661691" y="3075037"/>
              <a:ext cx="552450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>
              <a:off x="10661691" y="3935188"/>
              <a:ext cx="552450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pic>
          <p:nvPicPr>
            <p:cNvPr id="8194" name="Picture 2" descr="Future icons for free download | Freepik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07314" y="1422201"/>
              <a:ext cx="506827" cy="5068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Rectangle 2"/>
          <p:cNvSpPr/>
          <p:nvPr/>
        </p:nvSpPr>
        <p:spPr>
          <a:xfrm>
            <a:off x="6552042" y="6488668"/>
            <a:ext cx="57453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hlinkClick r:id="rId10"/>
              </a:rPr>
              <a:t>https://github.com/BioGeMT/MALTAomics-Summer-School</a:t>
            </a:r>
            <a:r>
              <a:rPr lang="mt-MT" dirty="0" smtClean="0"/>
              <a:t> </a:t>
            </a:r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53006" y="3547739"/>
            <a:ext cx="2362904" cy="2903299"/>
          </a:xfrm>
          <a:prstGeom prst="rect">
            <a:avLst/>
          </a:prstGeom>
        </p:spPr>
      </p:pic>
      <p:grpSp>
        <p:nvGrpSpPr>
          <p:cNvPr id="9224" name="Group 9223"/>
          <p:cNvGrpSpPr/>
          <p:nvPr/>
        </p:nvGrpSpPr>
        <p:grpSpPr>
          <a:xfrm>
            <a:off x="167217" y="4631274"/>
            <a:ext cx="3284010" cy="2226726"/>
            <a:chOff x="3538377" y="3539420"/>
            <a:chExt cx="3284010" cy="2226726"/>
          </a:xfrm>
        </p:grpSpPr>
        <p:grpSp>
          <p:nvGrpSpPr>
            <p:cNvPr id="63" name="Group 62"/>
            <p:cNvGrpSpPr/>
            <p:nvPr/>
          </p:nvGrpSpPr>
          <p:grpSpPr>
            <a:xfrm>
              <a:off x="3538377" y="3643948"/>
              <a:ext cx="3284010" cy="2122198"/>
              <a:chOff x="943800" y="3462715"/>
              <a:chExt cx="2818427" cy="1821328"/>
            </a:xfrm>
          </p:grpSpPr>
          <p:pic>
            <p:nvPicPr>
              <p:cNvPr id="70" name="Picture 69"/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43800" y="3462715"/>
                <a:ext cx="1314949" cy="1368127"/>
              </a:xfrm>
              <a:prstGeom prst="flowChartConnector">
                <a:avLst/>
              </a:prstGeom>
              <a:ln w="76200">
                <a:solidFill>
                  <a:srgbClr val="FFC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58" name="TextBox 57"/>
              <p:cNvSpPr txBox="1"/>
              <p:nvPr/>
            </p:nvSpPr>
            <p:spPr>
              <a:xfrm>
                <a:off x="1031767" y="4967072"/>
                <a:ext cx="2730460" cy="3169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mt-MT" dirty="0" smtClean="0">
                    <a:hlinkClick r:id="rId13"/>
                  </a:rPr>
                  <a:t>panagiotis.alexiou@um.edu.mt</a:t>
                </a:r>
                <a:r>
                  <a:rPr lang="mt-MT" dirty="0" smtClean="0"/>
                  <a:t> </a:t>
                </a:r>
                <a:endParaRPr lang="en-US" dirty="0"/>
              </a:p>
            </p:txBody>
          </p:sp>
        </p:grpSp>
        <p:grpSp>
          <p:nvGrpSpPr>
            <p:cNvPr id="9223" name="Group 9222"/>
            <p:cNvGrpSpPr/>
            <p:nvPr/>
          </p:nvGrpSpPr>
          <p:grpSpPr>
            <a:xfrm>
              <a:off x="5265896" y="3539420"/>
              <a:ext cx="1547070" cy="1909395"/>
              <a:chOff x="4955853" y="3695215"/>
              <a:chExt cx="1547070" cy="1909395"/>
            </a:xfrm>
          </p:grpSpPr>
          <p:pic>
            <p:nvPicPr>
              <p:cNvPr id="9216" name="Picture 9215"/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955853" y="3695215"/>
                <a:ext cx="1547070" cy="1909395"/>
              </a:xfrm>
              <a:prstGeom prst="rect">
                <a:avLst/>
              </a:prstGeom>
            </p:spPr>
          </p:pic>
          <p:sp>
            <p:nvSpPr>
              <p:cNvPr id="9217" name="Rectangle 9216"/>
              <p:cNvSpPr/>
              <p:nvPr/>
            </p:nvSpPr>
            <p:spPr>
              <a:xfrm>
                <a:off x="5040470" y="5160816"/>
                <a:ext cx="1340283" cy="355869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mt-MT" sz="1600" dirty="0" smtClean="0"/>
                  <a:t>Panos Alexiou</a:t>
                </a:r>
                <a:endParaRPr lang="en-US" sz="1600" dirty="0"/>
              </a:p>
            </p:txBody>
          </p:sp>
        </p:grpSp>
      </p:grpSp>
      <p:sp>
        <p:nvSpPr>
          <p:cNvPr id="9219" name="Rectangle 9218"/>
          <p:cNvSpPr/>
          <p:nvPr/>
        </p:nvSpPr>
        <p:spPr>
          <a:xfrm>
            <a:off x="9486513" y="5889435"/>
            <a:ext cx="2104596" cy="45083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t-MT" dirty="0" smtClean="0"/>
              <a:t>GitHub Repository</a:t>
            </a:r>
            <a:endParaRPr lang="en-US" dirty="0"/>
          </a:p>
        </p:txBody>
      </p:sp>
      <p:pic>
        <p:nvPicPr>
          <p:cNvPr id="9225" name="Picture 922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922288" y="3829532"/>
            <a:ext cx="4916136" cy="1059579"/>
          </a:xfrm>
          <a:prstGeom prst="rect">
            <a:avLst/>
          </a:prstGeom>
        </p:spPr>
      </p:pic>
      <p:pic>
        <p:nvPicPr>
          <p:cNvPr id="9227" name="Picture 4" descr="Welcome Script Images – Browse 24,540 Stock Photos, Vectors, and Video |  Adobe Stock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587" y="4853371"/>
            <a:ext cx="3296910" cy="1203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4" name="TextBox 63"/>
          <p:cNvSpPr txBox="1"/>
          <p:nvPr/>
        </p:nvSpPr>
        <p:spPr>
          <a:xfrm>
            <a:off x="5079813" y="1042671"/>
            <a:ext cx="19249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mt-MT" sz="1400" dirty="0" smtClean="0"/>
              <a:t>Intro to </a:t>
            </a:r>
            <a:r>
              <a:rPr lang="en-US" sz="1400" dirty="0" smtClean="0"/>
              <a:t>Transcriptomics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020901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296093" y="313507"/>
            <a:ext cx="1892284" cy="6052457"/>
            <a:chOff x="452847" y="383177"/>
            <a:chExt cx="1892284" cy="6052457"/>
          </a:xfrm>
        </p:grpSpPr>
        <p:grpSp>
          <p:nvGrpSpPr>
            <p:cNvPr id="10" name="Group 9"/>
            <p:cNvGrpSpPr/>
            <p:nvPr/>
          </p:nvGrpSpPr>
          <p:grpSpPr>
            <a:xfrm>
              <a:off x="452847" y="383177"/>
              <a:ext cx="1892284" cy="6052457"/>
              <a:chOff x="452847" y="383177"/>
              <a:chExt cx="1892284" cy="6052457"/>
            </a:xfrm>
          </p:grpSpPr>
          <p:grpSp>
            <p:nvGrpSpPr>
              <p:cNvPr id="8" name="Group 7"/>
              <p:cNvGrpSpPr/>
              <p:nvPr/>
            </p:nvGrpSpPr>
            <p:grpSpPr>
              <a:xfrm>
                <a:off x="452847" y="383177"/>
                <a:ext cx="1776548" cy="6052457"/>
                <a:chOff x="8716101" y="418012"/>
                <a:chExt cx="1776548" cy="6052457"/>
              </a:xfrm>
            </p:grpSpPr>
            <p:pic>
              <p:nvPicPr>
                <p:cNvPr id="1030" name="Picture 6" descr="Protein Icon Vector Art, Icons, and Graphics for Free Download"/>
                <p:cNvPicPr>
                  <a:picLocks noChangeAspect="1" noChangeArrowheads="1"/>
                </p:cNvPicPr>
                <p:nvPr/>
              </p:nvPicPr>
              <p:blipFill rotWithShape="1">
                <a:blip r:embed="rId2" cstate="print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ackgroundRemoval t="10000" b="90000" l="10000" r="90000">
                              <a14:foregroundMark x1="67857" y1="32143" x2="37143" y2="62551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310" t="23375" r="27022" b="29656"/>
                <a:stretch/>
              </p:blipFill>
              <p:spPr bwMode="auto">
                <a:xfrm>
                  <a:off x="8929461" y="5111932"/>
                  <a:ext cx="1349828" cy="135853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26" name="Picture 2" descr="Dna Special Lineal color icon"/>
                <p:cNvPicPr>
                  <a:picLocks noChangeAspect="1" noChangeArrowheads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716101" y="418012"/>
                  <a:ext cx="1776548" cy="177654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28" name="Picture 4" descr="Rna Special Lineal color icon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919165" y="2968036"/>
                  <a:ext cx="1370420" cy="137042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9" name="TextBox 8"/>
              <p:cNvSpPr txBox="1"/>
              <p:nvPr/>
            </p:nvSpPr>
            <p:spPr>
              <a:xfrm>
                <a:off x="949236" y="504857"/>
                <a:ext cx="6976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 smtClean="0">
                    <a:latin typeface="Bookman Old Style" panose="02050604050505020204" pitchFamily="18" charset="0"/>
                  </a:rPr>
                  <a:t>DNA</a:t>
                </a:r>
                <a:endParaRPr lang="en-US" b="1" dirty="0">
                  <a:latin typeface="Bookman Old Style" panose="02050604050505020204" pitchFamily="18" charset="0"/>
                </a:endParaRPr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452847" y="3348206"/>
                <a:ext cx="6976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 smtClean="0">
                    <a:latin typeface="Bookman Old Style" panose="02050604050505020204" pitchFamily="18" charset="0"/>
                  </a:rPr>
                  <a:t>RNA</a:t>
                </a:r>
                <a:endParaRPr lang="en-US" b="1" dirty="0">
                  <a:latin typeface="Bookman Old Style" panose="02050604050505020204" pitchFamily="18" charset="0"/>
                </a:endParaRPr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1298049" y="6002336"/>
                <a:ext cx="104708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 smtClean="0">
                    <a:latin typeface="Bookman Old Style" panose="02050604050505020204" pitchFamily="18" charset="0"/>
                  </a:rPr>
                  <a:t>PROTEIN</a:t>
                </a:r>
                <a:endParaRPr lang="en-US" sz="1400" b="1" dirty="0">
                  <a:latin typeface="Bookman Old Style" panose="02050604050505020204" pitchFamily="18" charset="0"/>
                </a:endParaRPr>
              </a:p>
            </p:txBody>
          </p:sp>
        </p:grpSp>
        <p:sp>
          <p:nvSpPr>
            <p:cNvPr id="11" name="Down Arrow 10"/>
            <p:cNvSpPr/>
            <p:nvPr/>
          </p:nvSpPr>
          <p:spPr>
            <a:xfrm>
              <a:off x="1105989" y="2151017"/>
              <a:ext cx="487680" cy="644434"/>
            </a:xfrm>
            <a:prstGeom prst="downArrow">
              <a:avLst/>
            </a:prstGeom>
            <a:solidFill>
              <a:srgbClr val="26A6FE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Down Arrow 16"/>
            <p:cNvSpPr/>
            <p:nvPr/>
          </p:nvSpPr>
          <p:spPr>
            <a:xfrm>
              <a:off x="1105989" y="4502822"/>
              <a:ext cx="487680" cy="644434"/>
            </a:xfrm>
            <a:prstGeom prst="downArrow">
              <a:avLst/>
            </a:prstGeom>
            <a:solidFill>
              <a:srgbClr val="26A6FE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Down Arrow 17"/>
          <p:cNvSpPr/>
          <p:nvPr/>
        </p:nvSpPr>
        <p:spPr>
          <a:xfrm rot="16200000">
            <a:off x="2381796" y="5327854"/>
            <a:ext cx="487680" cy="644434"/>
          </a:xfrm>
          <a:prstGeom prst="downArrow">
            <a:avLst/>
          </a:prstGeom>
          <a:solidFill>
            <a:srgbClr val="26A6FE"/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3110169" y="5121289"/>
            <a:ext cx="1806905" cy="1107996"/>
            <a:chOff x="3110169" y="5121289"/>
            <a:chExt cx="1806905" cy="1107996"/>
          </a:xfrm>
        </p:grpSpPr>
        <p:sp>
          <p:nvSpPr>
            <p:cNvPr id="19" name="TextBox 18"/>
            <p:cNvSpPr txBox="1"/>
            <p:nvPr/>
          </p:nvSpPr>
          <p:spPr>
            <a:xfrm>
              <a:off x="3110169" y="5121289"/>
              <a:ext cx="17011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latin typeface="Bookman Old Style" panose="02050604050505020204" pitchFamily="18" charset="0"/>
                </a:rPr>
                <a:t>STRUCTURE</a:t>
              </a:r>
              <a:endParaRPr lang="en-US" b="1" dirty="0">
                <a:latin typeface="Bookman Old Style" panose="02050604050505020204" pitchFamily="18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110169" y="5490621"/>
              <a:ext cx="14670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latin typeface="Bookman Old Style" panose="02050604050505020204" pitchFamily="18" charset="0"/>
                </a:rPr>
                <a:t>FUNCTION</a:t>
              </a:r>
              <a:endParaRPr lang="en-US" b="1" dirty="0">
                <a:latin typeface="Bookman Old Style" panose="02050604050505020204" pitchFamily="18" charset="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110169" y="5859953"/>
              <a:ext cx="18069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latin typeface="Bookman Old Style" panose="02050604050505020204" pitchFamily="18" charset="0"/>
                </a:rPr>
                <a:t>REGULATION</a:t>
              </a:r>
              <a:endParaRPr lang="en-US" b="1" dirty="0">
                <a:latin typeface="Bookman Old Style" panose="02050604050505020204" pitchFamily="18" charset="0"/>
              </a:endParaRPr>
            </a:p>
          </p:txBody>
        </p:sp>
      </p:grpSp>
      <p:sp>
        <p:nvSpPr>
          <p:cNvPr id="22" name="Down Arrow 21"/>
          <p:cNvSpPr/>
          <p:nvPr/>
        </p:nvSpPr>
        <p:spPr>
          <a:xfrm rot="16200000">
            <a:off x="5275658" y="5353070"/>
            <a:ext cx="487680" cy="644434"/>
          </a:xfrm>
          <a:prstGeom prst="downArrow">
            <a:avLst/>
          </a:prstGeom>
          <a:solidFill>
            <a:srgbClr val="26A6FE"/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6117569" y="5502029"/>
            <a:ext cx="1691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Bookman Old Style" panose="02050604050505020204" pitchFamily="18" charset="0"/>
              </a:rPr>
              <a:t>PHENOTYPE</a:t>
            </a:r>
            <a:endParaRPr lang="en-US" b="1" dirty="0">
              <a:latin typeface="Bookman Old Style" panose="02050604050505020204" pitchFamily="18" charset="0"/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6577174" y="12454"/>
            <a:ext cx="5730240" cy="5108835"/>
            <a:chOff x="6148251" y="1092200"/>
            <a:chExt cx="5675449" cy="5143912"/>
          </a:xfrm>
        </p:grpSpPr>
        <p:pic>
          <p:nvPicPr>
            <p:cNvPr id="25" name="Picture 2" descr="Data science concepts you need to know! Part 1 | by Michael Barber |  Towards Data Science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48251" y="1092200"/>
              <a:ext cx="5675449" cy="51439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Rounded Rectangle 25"/>
            <p:cNvSpPr/>
            <p:nvPr/>
          </p:nvSpPr>
          <p:spPr>
            <a:xfrm>
              <a:off x="8229600" y="4905375"/>
              <a:ext cx="1552575" cy="771525"/>
            </a:xfrm>
            <a:prstGeom prst="roundRect">
              <a:avLst/>
            </a:prstGeom>
            <a:solidFill>
              <a:srgbClr val="B05A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7810500" y="4752975"/>
              <a:ext cx="2514600" cy="707886"/>
            </a:xfrm>
            <a:prstGeom prst="rect">
              <a:avLst/>
            </a:prstGeom>
            <a:solidFill>
              <a:srgbClr val="B05A73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40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-omics</a:t>
              </a:r>
              <a:endParaRPr lang="en-US" sz="4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78276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val 15"/>
          <p:cNvSpPr/>
          <p:nvPr/>
        </p:nvSpPr>
        <p:spPr>
          <a:xfrm>
            <a:off x="2281650" y="1164815"/>
            <a:ext cx="436813" cy="436813"/>
          </a:xfrm>
          <a:prstGeom prst="ellipse">
            <a:avLst/>
          </a:prstGeom>
          <a:effectLst>
            <a:glow rad="101600">
              <a:srgbClr val="FF0000">
                <a:alpha val="60000"/>
              </a:srgbClr>
            </a:glo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b="1" dirty="0" smtClean="0">
                <a:latin typeface="Bookman Old Style" panose="02050604050505020204" pitchFamily="18" charset="0"/>
              </a:rPr>
              <a:t>μ</a:t>
            </a:r>
            <a:endParaRPr lang="en-US" b="1" dirty="0">
              <a:latin typeface="Bookman Old Style" panose="02050604050505020204" pitchFamily="18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296093" y="313507"/>
            <a:ext cx="1892284" cy="6052457"/>
            <a:chOff x="452847" y="383177"/>
            <a:chExt cx="1892284" cy="6052457"/>
          </a:xfrm>
        </p:grpSpPr>
        <p:grpSp>
          <p:nvGrpSpPr>
            <p:cNvPr id="10" name="Group 9"/>
            <p:cNvGrpSpPr/>
            <p:nvPr/>
          </p:nvGrpSpPr>
          <p:grpSpPr>
            <a:xfrm>
              <a:off x="452847" y="383177"/>
              <a:ext cx="1892284" cy="6052457"/>
              <a:chOff x="452847" y="383177"/>
              <a:chExt cx="1892284" cy="6052457"/>
            </a:xfrm>
          </p:grpSpPr>
          <p:grpSp>
            <p:nvGrpSpPr>
              <p:cNvPr id="8" name="Group 7"/>
              <p:cNvGrpSpPr/>
              <p:nvPr/>
            </p:nvGrpSpPr>
            <p:grpSpPr>
              <a:xfrm>
                <a:off x="452847" y="383177"/>
                <a:ext cx="1776548" cy="6052457"/>
                <a:chOff x="8716101" y="418012"/>
                <a:chExt cx="1776548" cy="6052457"/>
              </a:xfrm>
            </p:grpSpPr>
            <p:pic>
              <p:nvPicPr>
                <p:cNvPr id="1030" name="Picture 6" descr="Protein Icon Vector Art, Icons, and Graphics for Free Download"/>
                <p:cNvPicPr>
                  <a:picLocks noChangeAspect="1" noChangeArrowheads="1"/>
                </p:cNvPicPr>
                <p:nvPr/>
              </p:nvPicPr>
              <p:blipFill rotWithShape="1">
                <a:blip r:embed="rId2" cstate="print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ackgroundRemoval t="10000" b="90000" l="10000" r="90000">
                              <a14:foregroundMark x1="67857" y1="32143" x2="37143" y2="62551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310" t="23375" r="27022" b="29656"/>
                <a:stretch/>
              </p:blipFill>
              <p:spPr bwMode="auto">
                <a:xfrm>
                  <a:off x="8929461" y="5111932"/>
                  <a:ext cx="1349828" cy="135853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26" name="Picture 2" descr="Dna Special Lineal color icon"/>
                <p:cNvPicPr>
                  <a:picLocks noChangeAspect="1" noChangeArrowheads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716101" y="418012"/>
                  <a:ext cx="1776548" cy="177654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28" name="Picture 4" descr="Rna Special Lineal color icon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919165" y="2968036"/>
                  <a:ext cx="1370420" cy="137042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9" name="TextBox 8"/>
              <p:cNvSpPr txBox="1"/>
              <p:nvPr/>
            </p:nvSpPr>
            <p:spPr>
              <a:xfrm>
                <a:off x="949236" y="504857"/>
                <a:ext cx="6976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 smtClean="0">
                    <a:latin typeface="Bookman Old Style" panose="02050604050505020204" pitchFamily="18" charset="0"/>
                  </a:rPr>
                  <a:t>DNA</a:t>
                </a:r>
                <a:endParaRPr lang="en-US" b="1" dirty="0">
                  <a:latin typeface="Bookman Old Style" panose="02050604050505020204" pitchFamily="18" charset="0"/>
                </a:endParaRPr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452847" y="3348206"/>
                <a:ext cx="6976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 smtClean="0">
                    <a:latin typeface="Bookman Old Style" panose="02050604050505020204" pitchFamily="18" charset="0"/>
                  </a:rPr>
                  <a:t>RNA</a:t>
                </a:r>
                <a:endParaRPr lang="en-US" b="1" dirty="0">
                  <a:latin typeface="Bookman Old Style" panose="02050604050505020204" pitchFamily="18" charset="0"/>
                </a:endParaRPr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1298049" y="6002336"/>
                <a:ext cx="104708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 smtClean="0">
                    <a:latin typeface="Bookman Old Style" panose="02050604050505020204" pitchFamily="18" charset="0"/>
                  </a:rPr>
                  <a:t>PROTEIN</a:t>
                </a:r>
                <a:endParaRPr lang="en-US" sz="1400" b="1" dirty="0">
                  <a:latin typeface="Bookman Old Style" panose="02050604050505020204" pitchFamily="18" charset="0"/>
                </a:endParaRPr>
              </a:p>
            </p:txBody>
          </p:sp>
        </p:grpSp>
        <p:sp>
          <p:nvSpPr>
            <p:cNvPr id="11" name="Down Arrow 10"/>
            <p:cNvSpPr/>
            <p:nvPr/>
          </p:nvSpPr>
          <p:spPr>
            <a:xfrm>
              <a:off x="1105989" y="2151017"/>
              <a:ext cx="487680" cy="644434"/>
            </a:xfrm>
            <a:prstGeom prst="downArrow">
              <a:avLst/>
            </a:prstGeom>
            <a:solidFill>
              <a:srgbClr val="26A6FE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Down Arrow 16"/>
            <p:cNvSpPr/>
            <p:nvPr/>
          </p:nvSpPr>
          <p:spPr>
            <a:xfrm>
              <a:off x="1105989" y="4502822"/>
              <a:ext cx="487680" cy="644434"/>
            </a:xfrm>
            <a:prstGeom prst="downArrow">
              <a:avLst/>
            </a:prstGeom>
            <a:solidFill>
              <a:srgbClr val="26A6FE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Down Arrow 17"/>
          <p:cNvSpPr/>
          <p:nvPr/>
        </p:nvSpPr>
        <p:spPr>
          <a:xfrm rot="16200000">
            <a:off x="2381796" y="5327854"/>
            <a:ext cx="487680" cy="644434"/>
          </a:xfrm>
          <a:prstGeom prst="downArrow">
            <a:avLst/>
          </a:prstGeom>
          <a:solidFill>
            <a:srgbClr val="26A6FE"/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3110169" y="5121289"/>
            <a:ext cx="1806905" cy="1107996"/>
            <a:chOff x="3110169" y="5121289"/>
            <a:chExt cx="1806905" cy="1107996"/>
          </a:xfrm>
        </p:grpSpPr>
        <p:sp>
          <p:nvSpPr>
            <p:cNvPr id="19" name="TextBox 18"/>
            <p:cNvSpPr txBox="1"/>
            <p:nvPr/>
          </p:nvSpPr>
          <p:spPr>
            <a:xfrm>
              <a:off x="3110169" y="5121289"/>
              <a:ext cx="17011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latin typeface="Bookman Old Style" panose="02050604050505020204" pitchFamily="18" charset="0"/>
                </a:rPr>
                <a:t>STRUCTURE</a:t>
              </a:r>
              <a:endParaRPr lang="en-US" b="1" dirty="0">
                <a:latin typeface="Bookman Old Style" panose="02050604050505020204" pitchFamily="18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110169" y="5490621"/>
              <a:ext cx="14670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latin typeface="Bookman Old Style" panose="02050604050505020204" pitchFamily="18" charset="0"/>
                </a:rPr>
                <a:t>FUNCTION</a:t>
              </a:r>
              <a:endParaRPr lang="en-US" b="1" dirty="0">
                <a:latin typeface="Bookman Old Style" panose="02050604050505020204" pitchFamily="18" charset="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110169" y="5859953"/>
              <a:ext cx="18069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latin typeface="Bookman Old Style" panose="02050604050505020204" pitchFamily="18" charset="0"/>
                </a:rPr>
                <a:t>REGULATION</a:t>
              </a:r>
              <a:endParaRPr lang="en-US" b="1" dirty="0">
                <a:latin typeface="Bookman Old Style" panose="02050604050505020204" pitchFamily="18" charset="0"/>
              </a:endParaRPr>
            </a:p>
          </p:txBody>
        </p:sp>
      </p:grpSp>
      <p:sp>
        <p:nvSpPr>
          <p:cNvPr id="22" name="Down Arrow 21"/>
          <p:cNvSpPr/>
          <p:nvPr/>
        </p:nvSpPr>
        <p:spPr>
          <a:xfrm rot="16200000">
            <a:off x="5275658" y="5353070"/>
            <a:ext cx="487680" cy="644434"/>
          </a:xfrm>
          <a:prstGeom prst="downArrow">
            <a:avLst/>
          </a:prstGeom>
          <a:solidFill>
            <a:srgbClr val="26A6FE"/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6117569" y="5502029"/>
            <a:ext cx="1691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Bookman Old Style" panose="02050604050505020204" pitchFamily="18" charset="0"/>
              </a:rPr>
              <a:t>PHENOTYPE</a:t>
            </a:r>
            <a:endParaRPr lang="en-US" b="1" dirty="0">
              <a:latin typeface="Bookman Old Style" panose="02050604050505020204" pitchFamily="18" charset="0"/>
            </a:endParaRPr>
          </a:p>
        </p:txBody>
      </p:sp>
      <p:sp>
        <p:nvSpPr>
          <p:cNvPr id="3" name="Lightning Bolt 2"/>
          <p:cNvSpPr/>
          <p:nvPr/>
        </p:nvSpPr>
        <p:spPr>
          <a:xfrm rot="9000000">
            <a:off x="1759410" y="841272"/>
            <a:ext cx="626462" cy="64708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Oval 23"/>
          <p:cNvSpPr/>
          <p:nvPr/>
        </p:nvSpPr>
        <p:spPr>
          <a:xfrm>
            <a:off x="1101635" y="3601684"/>
            <a:ext cx="165463" cy="165463"/>
          </a:xfrm>
          <a:prstGeom prst="ellipse">
            <a:avLst/>
          </a:prstGeom>
          <a:effectLst>
            <a:glow rad="101600">
              <a:srgbClr val="FF0000">
                <a:alpha val="60000"/>
              </a:srgbClr>
            </a:glo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1271452" y="5276787"/>
            <a:ext cx="165463" cy="165463"/>
          </a:xfrm>
          <a:prstGeom prst="ellipse">
            <a:avLst/>
          </a:prstGeom>
          <a:effectLst>
            <a:glow rad="101600">
              <a:srgbClr val="FF0000">
                <a:alpha val="60000"/>
              </a:srgbClr>
            </a:glo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4528793" y="5592555"/>
            <a:ext cx="165463" cy="165463"/>
          </a:xfrm>
          <a:prstGeom prst="ellipse">
            <a:avLst/>
          </a:prstGeom>
          <a:effectLst>
            <a:glow rad="101600">
              <a:srgbClr val="FF0000">
                <a:alpha val="60000"/>
              </a:srgbClr>
            </a:glo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7809058" y="5448716"/>
            <a:ext cx="1343820" cy="453139"/>
          </a:xfrm>
          <a:prstGeom prst="ellipse">
            <a:avLst/>
          </a:prstGeom>
          <a:effectLst>
            <a:glow rad="101600">
              <a:srgbClr val="FF0000">
                <a:alpha val="60000"/>
              </a:srgbClr>
            </a:glo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disease</a:t>
            </a:r>
            <a:endParaRPr lang="en-US" dirty="0"/>
          </a:p>
        </p:txBody>
      </p:sp>
      <p:grpSp>
        <p:nvGrpSpPr>
          <p:cNvPr id="31" name="Group 30"/>
          <p:cNvGrpSpPr/>
          <p:nvPr/>
        </p:nvGrpSpPr>
        <p:grpSpPr>
          <a:xfrm>
            <a:off x="6577174" y="12454"/>
            <a:ext cx="5730240" cy="5108835"/>
            <a:chOff x="6148251" y="1092200"/>
            <a:chExt cx="5675449" cy="5143912"/>
          </a:xfrm>
        </p:grpSpPr>
        <p:pic>
          <p:nvPicPr>
            <p:cNvPr id="32" name="Picture 2" descr="Data science concepts you need to know! Part 1 | by Michael Barber |  Towards Data Science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48251" y="1092200"/>
              <a:ext cx="5675449" cy="51439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Rounded Rectangle 32"/>
            <p:cNvSpPr/>
            <p:nvPr/>
          </p:nvSpPr>
          <p:spPr>
            <a:xfrm>
              <a:off x="8229600" y="4905375"/>
              <a:ext cx="1552575" cy="771525"/>
            </a:xfrm>
            <a:prstGeom prst="roundRect">
              <a:avLst/>
            </a:prstGeom>
            <a:solidFill>
              <a:srgbClr val="B05A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7810500" y="4752975"/>
              <a:ext cx="2514600" cy="707886"/>
            </a:xfrm>
            <a:prstGeom prst="rect">
              <a:avLst/>
            </a:prstGeom>
            <a:solidFill>
              <a:srgbClr val="B05A73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40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-omics</a:t>
              </a:r>
              <a:endParaRPr lang="en-US" sz="4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42159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6577174" y="12454"/>
            <a:ext cx="5730240" cy="5108835"/>
            <a:chOff x="6148251" y="1092200"/>
            <a:chExt cx="5675449" cy="5143912"/>
          </a:xfrm>
        </p:grpSpPr>
        <p:pic>
          <p:nvPicPr>
            <p:cNvPr id="4" name="Picture 2" descr="Data science concepts you need to know! Part 1 | by Michael Barber |  Towards Data Science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48251" y="1092200"/>
              <a:ext cx="5675449" cy="51439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Rounded Rectangle 4"/>
            <p:cNvSpPr/>
            <p:nvPr/>
          </p:nvSpPr>
          <p:spPr>
            <a:xfrm>
              <a:off x="8229600" y="4905375"/>
              <a:ext cx="1552575" cy="771525"/>
            </a:xfrm>
            <a:prstGeom prst="roundRect">
              <a:avLst/>
            </a:prstGeom>
            <a:solidFill>
              <a:srgbClr val="B05A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810500" y="4752975"/>
              <a:ext cx="2514600" cy="707886"/>
            </a:xfrm>
            <a:prstGeom prst="rect">
              <a:avLst/>
            </a:prstGeom>
            <a:solidFill>
              <a:srgbClr val="B05A73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40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-omics</a:t>
              </a:r>
              <a:endParaRPr lang="en-US" sz="4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296093" y="313507"/>
            <a:ext cx="1892284" cy="6052457"/>
            <a:chOff x="452847" y="383177"/>
            <a:chExt cx="1892284" cy="6052457"/>
          </a:xfrm>
        </p:grpSpPr>
        <p:grpSp>
          <p:nvGrpSpPr>
            <p:cNvPr id="10" name="Group 9"/>
            <p:cNvGrpSpPr/>
            <p:nvPr/>
          </p:nvGrpSpPr>
          <p:grpSpPr>
            <a:xfrm>
              <a:off x="452847" y="383177"/>
              <a:ext cx="1892284" cy="6052457"/>
              <a:chOff x="452847" y="383177"/>
              <a:chExt cx="1892284" cy="6052457"/>
            </a:xfrm>
          </p:grpSpPr>
          <p:grpSp>
            <p:nvGrpSpPr>
              <p:cNvPr id="8" name="Group 7"/>
              <p:cNvGrpSpPr/>
              <p:nvPr/>
            </p:nvGrpSpPr>
            <p:grpSpPr>
              <a:xfrm>
                <a:off x="452847" y="383177"/>
                <a:ext cx="1776548" cy="6052457"/>
                <a:chOff x="8716101" y="418012"/>
                <a:chExt cx="1776548" cy="6052457"/>
              </a:xfrm>
            </p:grpSpPr>
            <p:pic>
              <p:nvPicPr>
                <p:cNvPr id="1030" name="Picture 6" descr="Protein Icon Vector Art, Icons, and Graphics for Free Download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ackgroundRemoval t="10000" b="90000" l="10000" r="90000">
                              <a14:foregroundMark x1="67857" y1="32143" x2="37143" y2="62551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310" t="23375" r="27022" b="29656"/>
                <a:stretch/>
              </p:blipFill>
              <p:spPr bwMode="auto">
                <a:xfrm>
                  <a:off x="8929461" y="5111932"/>
                  <a:ext cx="1349828" cy="135853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26" name="Picture 2" descr="Dna Special Lineal color icon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716101" y="418012"/>
                  <a:ext cx="1776548" cy="177654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28" name="Picture 4" descr="Rna Special Lineal color icon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919165" y="2968036"/>
                  <a:ext cx="1370420" cy="137042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9" name="TextBox 8"/>
              <p:cNvSpPr txBox="1"/>
              <p:nvPr/>
            </p:nvSpPr>
            <p:spPr>
              <a:xfrm>
                <a:off x="949236" y="504857"/>
                <a:ext cx="6976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 smtClean="0">
                    <a:latin typeface="Bookman Old Style" panose="02050604050505020204" pitchFamily="18" charset="0"/>
                  </a:rPr>
                  <a:t>DNA</a:t>
                </a:r>
                <a:endParaRPr lang="en-US" b="1" dirty="0">
                  <a:latin typeface="Bookman Old Style" panose="02050604050505020204" pitchFamily="18" charset="0"/>
                </a:endParaRPr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452847" y="3348206"/>
                <a:ext cx="6976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 smtClean="0">
                    <a:latin typeface="Bookman Old Style" panose="02050604050505020204" pitchFamily="18" charset="0"/>
                  </a:rPr>
                  <a:t>RNA</a:t>
                </a:r>
                <a:endParaRPr lang="en-US" b="1" dirty="0">
                  <a:latin typeface="Bookman Old Style" panose="02050604050505020204" pitchFamily="18" charset="0"/>
                </a:endParaRPr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1298049" y="6002336"/>
                <a:ext cx="104708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 smtClean="0">
                    <a:latin typeface="Bookman Old Style" panose="02050604050505020204" pitchFamily="18" charset="0"/>
                  </a:rPr>
                  <a:t>PROTEIN</a:t>
                </a:r>
                <a:endParaRPr lang="en-US" sz="1400" b="1" dirty="0">
                  <a:latin typeface="Bookman Old Style" panose="02050604050505020204" pitchFamily="18" charset="0"/>
                </a:endParaRPr>
              </a:p>
            </p:txBody>
          </p:sp>
        </p:grpSp>
        <p:sp>
          <p:nvSpPr>
            <p:cNvPr id="11" name="Down Arrow 10"/>
            <p:cNvSpPr/>
            <p:nvPr/>
          </p:nvSpPr>
          <p:spPr>
            <a:xfrm>
              <a:off x="1105989" y="2151017"/>
              <a:ext cx="487680" cy="644434"/>
            </a:xfrm>
            <a:prstGeom prst="downArrow">
              <a:avLst/>
            </a:prstGeom>
            <a:solidFill>
              <a:srgbClr val="26A6FE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Down Arrow 16"/>
            <p:cNvSpPr/>
            <p:nvPr/>
          </p:nvSpPr>
          <p:spPr>
            <a:xfrm>
              <a:off x="1105989" y="4502822"/>
              <a:ext cx="487680" cy="644434"/>
            </a:xfrm>
            <a:prstGeom prst="downArrow">
              <a:avLst/>
            </a:prstGeom>
            <a:solidFill>
              <a:srgbClr val="26A6FE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Down Arrow 17"/>
          <p:cNvSpPr/>
          <p:nvPr/>
        </p:nvSpPr>
        <p:spPr>
          <a:xfrm rot="16200000">
            <a:off x="2381796" y="5327854"/>
            <a:ext cx="487680" cy="644434"/>
          </a:xfrm>
          <a:prstGeom prst="downArrow">
            <a:avLst/>
          </a:prstGeom>
          <a:solidFill>
            <a:srgbClr val="26A6FE"/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3110169" y="5121289"/>
            <a:ext cx="1806905" cy="1107996"/>
            <a:chOff x="3110169" y="5121289"/>
            <a:chExt cx="1806905" cy="1107996"/>
          </a:xfrm>
        </p:grpSpPr>
        <p:sp>
          <p:nvSpPr>
            <p:cNvPr id="19" name="TextBox 18"/>
            <p:cNvSpPr txBox="1"/>
            <p:nvPr/>
          </p:nvSpPr>
          <p:spPr>
            <a:xfrm>
              <a:off x="3110169" y="5121289"/>
              <a:ext cx="17011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latin typeface="Bookman Old Style" panose="02050604050505020204" pitchFamily="18" charset="0"/>
                </a:rPr>
                <a:t>STRUCTURE</a:t>
              </a:r>
              <a:endParaRPr lang="en-US" b="1" dirty="0">
                <a:latin typeface="Bookman Old Style" panose="02050604050505020204" pitchFamily="18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110169" y="5490621"/>
              <a:ext cx="14670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latin typeface="Bookman Old Style" panose="02050604050505020204" pitchFamily="18" charset="0"/>
                </a:rPr>
                <a:t>FUNCTION</a:t>
              </a:r>
              <a:endParaRPr lang="en-US" b="1" dirty="0">
                <a:latin typeface="Bookman Old Style" panose="02050604050505020204" pitchFamily="18" charset="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110169" y="5859953"/>
              <a:ext cx="18069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latin typeface="Bookman Old Style" panose="02050604050505020204" pitchFamily="18" charset="0"/>
                </a:rPr>
                <a:t>REGULATION</a:t>
              </a:r>
              <a:endParaRPr lang="en-US" b="1" dirty="0">
                <a:latin typeface="Bookman Old Style" panose="02050604050505020204" pitchFamily="18" charset="0"/>
              </a:endParaRPr>
            </a:p>
          </p:txBody>
        </p:sp>
      </p:grpSp>
      <p:sp>
        <p:nvSpPr>
          <p:cNvPr id="22" name="Down Arrow 21"/>
          <p:cNvSpPr/>
          <p:nvPr/>
        </p:nvSpPr>
        <p:spPr>
          <a:xfrm rot="16200000">
            <a:off x="5275658" y="5353070"/>
            <a:ext cx="487680" cy="644434"/>
          </a:xfrm>
          <a:prstGeom prst="downArrow">
            <a:avLst/>
          </a:prstGeom>
          <a:solidFill>
            <a:srgbClr val="26A6FE"/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6117569" y="5502029"/>
            <a:ext cx="1691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Bookman Old Style" panose="02050604050505020204" pitchFamily="18" charset="0"/>
              </a:rPr>
              <a:t>PHENOTYPE</a:t>
            </a:r>
            <a:endParaRPr lang="en-US" b="1" dirty="0">
              <a:latin typeface="Bookman Old Style" panose="02050604050505020204" pitchFamily="18" charset="0"/>
            </a:endParaRPr>
          </a:p>
        </p:txBody>
      </p:sp>
      <p:sp>
        <p:nvSpPr>
          <p:cNvPr id="31" name="Down Arrow 30"/>
          <p:cNvSpPr/>
          <p:nvPr/>
        </p:nvSpPr>
        <p:spPr>
          <a:xfrm rot="16200000">
            <a:off x="2381796" y="3225325"/>
            <a:ext cx="487680" cy="644434"/>
          </a:xfrm>
          <a:prstGeom prst="downArrow">
            <a:avLst/>
          </a:prstGeom>
          <a:solidFill>
            <a:srgbClr val="26A6FE"/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31"/>
          <p:cNvGrpSpPr/>
          <p:nvPr/>
        </p:nvGrpSpPr>
        <p:grpSpPr>
          <a:xfrm>
            <a:off x="3110169" y="3018760"/>
            <a:ext cx="1806905" cy="1107996"/>
            <a:chOff x="3110169" y="5121289"/>
            <a:chExt cx="1806905" cy="1107996"/>
          </a:xfrm>
        </p:grpSpPr>
        <p:sp>
          <p:nvSpPr>
            <p:cNvPr id="33" name="TextBox 32"/>
            <p:cNvSpPr txBox="1"/>
            <p:nvPr/>
          </p:nvSpPr>
          <p:spPr>
            <a:xfrm>
              <a:off x="3110169" y="5121289"/>
              <a:ext cx="17011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latin typeface="Bookman Old Style" panose="02050604050505020204" pitchFamily="18" charset="0"/>
                </a:rPr>
                <a:t>STRUCTURE</a:t>
              </a:r>
              <a:endParaRPr lang="en-US" b="1" dirty="0">
                <a:latin typeface="Bookman Old Style" panose="02050604050505020204" pitchFamily="18" charset="0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3110169" y="5490621"/>
              <a:ext cx="14670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latin typeface="Bookman Old Style" panose="02050604050505020204" pitchFamily="18" charset="0"/>
                </a:rPr>
                <a:t>FUNCTION</a:t>
              </a:r>
              <a:endParaRPr lang="en-US" b="1" dirty="0">
                <a:latin typeface="Bookman Old Style" panose="02050604050505020204" pitchFamily="18" charset="0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3110169" y="5859953"/>
              <a:ext cx="18069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latin typeface="Bookman Old Style" panose="02050604050505020204" pitchFamily="18" charset="0"/>
                </a:rPr>
                <a:t>REGULATION</a:t>
              </a:r>
              <a:endParaRPr lang="en-US" b="1" dirty="0">
                <a:latin typeface="Bookman Old Style" panose="02050604050505020204" pitchFamily="18" charset="0"/>
              </a:endParaRPr>
            </a:p>
          </p:txBody>
        </p:sp>
      </p:grpSp>
      <p:sp>
        <p:nvSpPr>
          <p:cNvPr id="36" name="Down Arrow 35"/>
          <p:cNvSpPr/>
          <p:nvPr/>
        </p:nvSpPr>
        <p:spPr>
          <a:xfrm rot="16200000">
            <a:off x="5275658" y="3250541"/>
            <a:ext cx="487680" cy="644434"/>
          </a:xfrm>
          <a:prstGeom prst="downArrow">
            <a:avLst/>
          </a:prstGeom>
          <a:solidFill>
            <a:srgbClr val="26A6FE"/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6117569" y="3399500"/>
            <a:ext cx="1691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Bookman Old Style" panose="02050604050505020204" pitchFamily="18" charset="0"/>
              </a:rPr>
              <a:t>PHENOTYPE</a:t>
            </a:r>
            <a:endParaRPr lang="en-US" b="1" dirty="0">
              <a:latin typeface="Bookman Old Style" panose="02050604050505020204" pitchFamily="18" charset="0"/>
            </a:endParaRPr>
          </a:p>
        </p:txBody>
      </p:sp>
      <p:sp>
        <p:nvSpPr>
          <p:cNvPr id="38" name="Down Arrow 37"/>
          <p:cNvSpPr/>
          <p:nvPr/>
        </p:nvSpPr>
        <p:spPr>
          <a:xfrm>
            <a:off x="3461657" y="4292189"/>
            <a:ext cx="487680" cy="644434"/>
          </a:xfrm>
          <a:prstGeom prst="downArrow">
            <a:avLst/>
          </a:prstGeom>
          <a:solidFill>
            <a:srgbClr val="26A6FE"/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Down Arrow 38"/>
          <p:cNvSpPr/>
          <p:nvPr/>
        </p:nvSpPr>
        <p:spPr>
          <a:xfrm rot="10800000">
            <a:off x="3904495" y="4231969"/>
            <a:ext cx="487680" cy="644434"/>
          </a:xfrm>
          <a:prstGeom prst="downArrow">
            <a:avLst/>
          </a:prstGeom>
          <a:solidFill>
            <a:srgbClr val="26A6FE"/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118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6577174" y="12454"/>
            <a:ext cx="5730240" cy="5108835"/>
            <a:chOff x="6148251" y="1092200"/>
            <a:chExt cx="5675449" cy="5143912"/>
          </a:xfrm>
        </p:grpSpPr>
        <p:pic>
          <p:nvPicPr>
            <p:cNvPr id="4" name="Picture 2" descr="Data science concepts you need to know! Part 1 | by Michael Barber |  Towards Data Science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48251" y="1092200"/>
              <a:ext cx="5675449" cy="51439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Rounded Rectangle 4"/>
            <p:cNvSpPr/>
            <p:nvPr/>
          </p:nvSpPr>
          <p:spPr>
            <a:xfrm>
              <a:off x="8229600" y="4905375"/>
              <a:ext cx="1552575" cy="771525"/>
            </a:xfrm>
            <a:prstGeom prst="roundRect">
              <a:avLst/>
            </a:prstGeom>
            <a:solidFill>
              <a:srgbClr val="B05A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810500" y="4770856"/>
              <a:ext cx="2514600" cy="464835"/>
            </a:xfrm>
            <a:prstGeom prst="rect">
              <a:avLst/>
            </a:prstGeom>
            <a:solidFill>
              <a:srgbClr val="B05A73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Transcriptomics</a:t>
              </a:r>
              <a:endParaRPr lang="en-US" sz="2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296093" y="313507"/>
            <a:ext cx="1892284" cy="6052457"/>
            <a:chOff x="452847" y="383177"/>
            <a:chExt cx="1892284" cy="6052457"/>
          </a:xfrm>
        </p:grpSpPr>
        <p:grpSp>
          <p:nvGrpSpPr>
            <p:cNvPr id="10" name="Group 9"/>
            <p:cNvGrpSpPr/>
            <p:nvPr/>
          </p:nvGrpSpPr>
          <p:grpSpPr>
            <a:xfrm>
              <a:off x="452847" y="383177"/>
              <a:ext cx="1892284" cy="6052457"/>
              <a:chOff x="452847" y="383177"/>
              <a:chExt cx="1892284" cy="6052457"/>
            </a:xfrm>
          </p:grpSpPr>
          <p:grpSp>
            <p:nvGrpSpPr>
              <p:cNvPr id="8" name="Group 7"/>
              <p:cNvGrpSpPr/>
              <p:nvPr/>
            </p:nvGrpSpPr>
            <p:grpSpPr>
              <a:xfrm>
                <a:off x="452847" y="383177"/>
                <a:ext cx="1776548" cy="6052457"/>
                <a:chOff x="8716101" y="418012"/>
                <a:chExt cx="1776548" cy="6052457"/>
              </a:xfrm>
            </p:grpSpPr>
            <p:pic>
              <p:nvPicPr>
                <p:cNvPr id="1030" name="Picture 6" descr="Protein Icon Vector Art, Icons, and Graphics for Free Download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ackgroundRemoval t="10000" b="90000" l="10000" r="90000">
                              <a14:foregroundMark x1="67857" y1="32143" x2="37143" y2="62551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310" t="23375" r="27022" b="29656"/>
                <a:stretch/>
              </p:blipFill>
              <p:spPr bwMode="auto">
                <a:xfrm>
                  <a:off x="8929461" y="5111932"/>
                  <a:ext cx="1349828" cy="135853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26" name="Picture 2" descr="Dna Special Lineal color icon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716101" y="418012"/>
                  <a:ext cx="1776548" cy="177654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28" name="Picture 4" descr="Rna Special Lineal color icon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919165" y="2968036"/>
                  <a:ext cx="1370420" cy="137042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9" name="TextBox 8"/>
              <p:cNvSpPr txBox="1"/>
              <p:nvPr/>
            </p:nvSpPr>
            <p:spPr>
              <a:xfrm>
                <a:off x="949236" y="504857"/>
                <a:ext cx="6976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 smtClean="0">
                    <a:latin typeface="Bookman Old Style" panose="02050604050505020204" pitchFamily="18" charset="0"/>
                  </a:rPr>
                  <a:t>DNA</a:t>
                </a:r>
                <a:endParaRPr lang="en-US" b="1" dirty="0">
                  <a:latin typeface="Bookman Old Style" panose="02050604050505020204" pitchFamily="18" charset="0"/>
                </a:endParaRPr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452847" y="3348206"/>
                <a:ext cx="6976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 smtClean="0">
                    <a:latin typeface="Bookman Old Style" panose="02050604050505020204" pitchFamily="18" charset="0"/>
                  </a:rPr>
                  <a:t>RNA</a:t>
                </a:r>
                <a:endParaRPr lang="en-US" b="1" dirty="0">
                  <a:latin typeface="Bookman Old Style" panose="02050604050505020204" pitchFamily="18" charset="0"/>
                </a:endParaRPr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1298049" y="6002336"/>
                <a:ext cx="104708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 smtClean="0">
                    <a:latin typeface="Bookman Old Style" panose="02050604050505020204" pitchFamily="18" charset="0"/>
                  </a:rPr>
                  <a:t>PROTEIN</a:t>
                </a:r>
                <a:endParaRPr lang="en-US" sz="1400" b="1" dirty="0">
                  <a:latin typeface="Bookman Old Style" panose="02050604050505020204" pitchFamily="18" charset="0"/>
                </a:endParaRPr>
              </a:p>
            </p:txBody>
          </p:sp>
        </p:grpSp>
        <p:sp>
          <p:nvSpPr>
            <p:cNvPr id="11" name="Down Arrow 10"/>
            <p:cNvSpPr/>
            <p:nvPr/>
          </p:nvSpPr>
          <p:spPr>
            <a:xfrm>
              <a:off x="1105989" y="2151017"/>
              <a:ext cx="487680" cy="644434"/>
            </a:xfrm>
            <a:prstGeom prst="downArrow">
              <a:avLst/>
            </a:prstGeom>
            <a:solidFill>
              <a:srgbClr val="26A6FE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Down Arrow 16"/>
            <p:cNvSpPr/>
            <p:nvPr/>
          </p:nvSpPr>
          <p:spPr>
            <a:xfrm>
              <a:off x="1105989" y="4502822"/>
              <a:ext cx="487680" cy="644434"/>
            </a:xfrm>
            <a:prstGeom prst="downArrow">
              <a:avLst/>
            </a:prstGeom>
            <a:solidFill>
              <a:srgbClr val="26A6FE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Down Arrow 30"/>
          <p:cNvSpPr/>
          <p:nvPr/>
        </p:nvSpPr>
        <p:spPr>
          <a:xfrm rot="16200000">
            <a:off x="2381796" y="3225325"/>
            <a:ext cx="487680" cy="644434"/>
          </a:xfrm>
          <a:prstGeom prst="downArrow">
            <a:avLst/>
          </a:prstGeom>
          <a:solidFill>
            <a:srgbClr val="26A6FE"/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/>
          <p:cNvSpPr txBox="1"/>
          <p:nvPr/>
        </p:nvSpPr>
        <p:spPr>
          <a:xfrm>
            <a:off x="1342632" y="2104590"/>
            <a:ext cx="1768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Bookman Old Style" panose="02050604050505020204" pitchFamily="18" charset="0"/>
              </a:rPr>
              <a:t>transcription</a:t>
            </a:r>
            <a:endParaRPr lang="en-US" b="1" dirty="0">
              <a:latin typeface="Bookman Old Style" panose="02050604050505020204" pitchFamily="18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3269507" y="3362875"/>
            <a:ext cx="2097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>
                <a:latin typeface="Bookman Old Style" panose="02050604050505020204" pitchFamily="18" charset="0"/>
              </a:rPr>
              <a:t>transcriptomics</a:t>
            </a:r>
            <a:endParaRPr lang="en-US" b="1" dirty="0">
              <a:latin typeface="Bookman Old Style" panose="02050604050505020204" pitchFamily="18" charset="0"/>
            </a:endParaRPr>
          </a:p>
        </p:txBody>
      </p:sp>
      <p:cxnSp>
        <p:nvCxnSpPr>
          <p:cNvPr id="15" name="Curved Connector 14"/>
          <p:cNvCxnSpPr>
            <a:stCxn id="41" idx="3"/>
            <a:endCxn id="6" idx="1"/>
          </p:cNvCxnSpPr>
          <p:nvPr/>
        </p:nvCxnSpPr>
        <p:spPr>
          <a:xfrm>
            <a:off x="5366556" y="3547541"/>
            <a:ext cx="2888914" cy="349317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0389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35172" y="129209"/>
            <a:ext cx="1370420" cy="1370420"/>
            <a:chOff x="135172" y="129209"/>
            <a:chExt cx="1370420" cy="1370420"/>
          </a:xfrm>
        </p:grpSpPr>
        <p:pic>
          <p:nvPicPr>
            <p:cNvPr id="4" name="Picture 4" descr="Rna Special Lineal color icon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5172" y="129209"/>
              <a:ext cx="1370420" cy="13704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135172" y="814419"/>
              <a:ext cx="6976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latin typeface="Bookman Old Style" panose="02050604050505020204" pitchFamily="18" charset="0"/>
                </a:rPr>
                <a:t>RNA</a:t>
              </a:r>
              <a:endParaRPr lang="en-US" b="1" dirty="0">
                <a:latin typeface="Bookman Old Style" panose="02050604050505020204" pitchFamily="18" charset="0"/>
              </a:endParaRPr>
            </a:p>
          </p:txBody>
        </p:sp>
      </p:grpSp>
      <p:pic>
        <p:nvPicPr>
          <p:cNvPr id="8" name="Picture 7" descr="Crumpled Paper Texture by PkGam on DeviantArt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5728" y="1058796"/>
            <a:ext cx="6320544" cy="474040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Rectangle 8"/>
          <p:cNvSpPr/>
          <p:nvPr/>
        </p:nvSpPr>
        <p:spPr>
          <a:xfrm>
            <a:off x="3048000" y="1305342"/>
            <a:ext cx="6096000" cy="424731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en-US" b="0" i="0" dirty="0" smtClean="0">
                <a:solidFill>
                  <a:srgbClr val="4D4D4D"/>
                </a:solidFill>
                <a:effectLst/>
                <a:latin typeface="ff-quadraat-web-pro"/>
              </a:rPr>
              <a:t>According to the central dogma, RNA has a </a:t>
            </a:r>
            <a:r>
              <a:rPr lang="en-US" b="0" dirty="0" smtClean="0">
                <a:solidFill>
                  <a:srgbClr val="FF0000"/>
                </a:solidFill>
                <a:effectLst/>
                <a:latin typeface="ff-quadraat-web-pro"/>
              </a:rPr>
              <a:t>passive</a:t>
            </a:r>
            <a:r>
              <a:rPr lang="en-US" b="0" i="0" dirty="0" smtClean="0">
                <a:solidFill>
                  <a:srgbClr val="4D4D4D"/>
                </a:solidFill>
                <a:effectLst/>
                <a:latin typeface="ff-quadraat-web-pro"/>
              </a:rPr>
              <a:t>, </a:t>
            </a:r>
            <a:r>
              <a:rPr lang="en-US" b="0" dirty="0" smtClean="0">
                <a:solidFill>
                  <a:srgbClr val="FF0000"/>
                </a:solidFill>
                <a:effectLst/>
                <a:latin typeface="ff-quadraat-web-pro"/>
              </a:rPr>
              <a:t>intermediary</a:t>
            </a:r>
            <a:r>
              <a:rPr lang="en-US" b="0" i="0" dirty="0" smtClean="0">
                <a:solidFill>
                  <a:srgbClr val="4D4D4D"/>
                </a:solidFill>
                <a:effectLst/>
                <a:latin typeface="ff-quadraat-web-pro"/>
              </a:rPr>
              <a:t> role as messenger, carrying information encoded in DNA to proteins, which are the main structural and enzymatic components of cells. </a:t>
            </a:r>
          </a:p>
          <a:p>
            <a:pPr algn="just"/>
            <a:endParaRPr lang="en-US" dirty="0">
              <a:solidFill>
                <a:srgbClr val="4D4D4D"/>
              </a:solidFill>
              <a:latin typeface="ff-quadraat-web-pro"/>
            </a:endParaRPr>
          </a:p>
          <a:p>
            <a:pPr algn="just"/>
            <a:r>
              <a:rPr lang="en-US" b="0" i="0" dirty="0" smtClean="0">
                <a:solidFill>
                  <a:srgbClr val="4D4D4D"/>
                </a:solidFill>
                <a:effectLst/>
                <a:latin typeface="ff-quadraat-web-pro"/>
              </a:rPr>
              <a:t>However, since this dogma was first conceptualized, the </a:t>
            </a:r>
            <a:r>
              <a:rPr lang="en-US" b="0" i="0" dirty="0" smtClean="0">
                <a:solidFill>
                  <a:srgbClr val="FF0000"/>
                </a:solidFill>
                <a:effectLst/>
                <a:latin typeface="ff-quadraat-web-pro"/>
              </a:rPr>
              <a:t>RNA world has exploded</a:t>
            </a:r>
            <a:r>
              <a:rPr lang="en-US" b="0" i="0" dirty="0" smtClean="0">
                <a:solidFill>
                  <a:srgbClr val="4D4D4D"/>
                </a:solidFill>
                <a:effectLst/>
                <a:latin typeface="ff-quadraat-web-pro"/>
              </a:rPr>
              <a:t> — partly as a consequence of advances in deep sequencing technology — to encompass a </a:t>
            </a:r>
            <a:r>
              <a:rPr lang="en-US" b="0" i="0" dirty="0" smtClean="0">
                <a:solidFill>
                  <a:srgbClr val="FF0000"/>
                </a:solidFill>
                <a:effectLst/>
                <a:latin typeface="ff-quadraat-web-pro"/>
              </a:rPr>
              <a:t>diverse universe of RNAs</a:t>
            </a:r>
            <a:r>
              <a:rPr lang="en-US" b="0" i="0" dirty="0" smtClean="0">
                <a:solidFill>
                  <a:srgbClr val="4D4D4D"/>
                </a:solidFill>
                <a:effectLst/>
                <a:latin typeface="ff-quadraat-web-pro"/>
              </a:rPr>
              <a:t> that are modified in hundreds of ways and transported to different locations in the cell and that have </a:t>
            </a:r>
            <a:r>
              <a:rPr lang="en-US" b="0" i="0" dirty="0" smtClean="0">
                <a:solidFill>
                  <a:srgbClr val="FF0000"/>
                </a:solidFill>
                <a:effectLst/>
                <a:latin typeface="ff-quadraat-web-pro"/>
              </a:rPr>
              <a:t>myriad functions</a:t>
            </a:r>
            <a:r>
              <a:rPr lang="en-US" b="0" i="0" dirty="0" smtClean="0">
                <a:solidFill>
                  <a:srgbClr val="4D4D4D"/>
                </a:solidFill>
                <a:effectLst/>
                <a:latin typeface="ff-quadraat-web-pro"/>
              </a:rPr>
              <a:t> beyond encoding. </a:t>
            </a:r>
          </a:p>
          <a:p>
            <a:pPr algn="just"/>
            <a:endParaRPr lang="en-US" dirty="0">
              <a:solidFill>
                <a:srgbClr val="4D4D4D"/>
              </a:solidFill>
              <a:latin typeface="ff-quadraat-web-pro"/>
            </a:endParaRPr>
          </a:p>
          <a:p>
            <a:pPr algn="just"/>
            <a:r>
              <a:rPr lang="en-US" b="0" i="0" dirty="0" smtClean="0">
                <a:solidFill>
                  <a:srgbClr val="4D4D4D"/>
                </a:solidFill>
                <a:effectLst/>
                <a:latin typeface="ff-quadraat-web-pro"/>
              </a:rPr>
              <a:t>In fact, mRNAs make up only </a:t>
            </a:r>
            <a:r>
              <a:rPr lang="en-US" b="0" i="0" dirty="0" smtClean="0">
                <a:solidFill>
                  <a:srgbClr val="FF0000"/>
                </a:solidFill>
                <a:effectLst/>
                <a:latin typeface="ff-quadraat-web-pro"/>
              </a:rPr>
              <a:t>a few percent</a:t>
            </a:r>
            <a:r>
              <a:rPr lang="en-US" b="0" i="0" dirty="0" smtClean="0">
                <a:solidFill>
                  <a:srgbClr val="4D4D4D"/>
                </a:solidFill>
                <a:effectLst/>
                <a:latin typeface="ff-quadraat-web-pro"/>
              </a:rPr>
              <a:t> of cellular RNA.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0083114" y="6427113"/>
            <a:ext cx="217479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b="0" i="0" dirty="0" smtClean="0">
                <a:solidFill>
                  <a:srgbClr val="666666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N </a:t>
            </a:r>
            <a:r>
              <a:rPr lang="en-US" sz="1100" b="0" i="0" dirty="0" err="1" smtClean="0">
                <a:solidFill>
                  <a:srgbClr val="666666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Engl</a:t>
            </a:r>
            <a:r>
              <a:rPr lang="en-US" sz="1100" b="0" i="0" dirty="0" smtClean="0">
                <a:solidFill>
                  <a:srgbClr val="666666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J Med 2018; 379:1278-1280</a:t>
            </a:r>
            <a:r>
              <a:rPr lang="en-US" sz="1100" dirty="0" smtClean="0">
                <a:latin typeface="Calibri" panose="020F0502020204030204" pitchFamily="34" charset="0"/>
                <a:cs typeface="Calibri" panose="020F0502020204030204" pitchFamily="34" charset="0"/>
              </a:rPr>
              <a:t/>
            </a:r>
            <a:br>
              <a:rPr lang="en-US" sz="1100" dirty="0" smtClean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100" b="0" i="0" dirty="0" smtClean="0">
                <a:solidFill>
                  <a:srgbClr val="666666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DOI: 10.1056/NEJMcibr1808725</a:t>
            </a:r>
            <a:endParaRPr lang="en-US" sz="11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>
            <a:off x="6466702" y="5058032"/>
            <a:ext cx="1482811" cy="8238"/>
          </a:xfrm>
          <a:prstGeom prst="line">
            <a:avLst/>
          </a:prstGeom>
          <a:ln>
            <a:solidFill>
              <a:schemeClr val="accent1">
                <a:alpha val="1000"/>
              </a:schemeClr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0630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6979621" y="244952"/>
            <a:ext cx="1454244" cy="1448892"/>
            <a:chOff x="7130815" y="606690"/>
            <a:chExt cx="1454244" cy="1448892"/>
          </a:xfrm>
        </p:grpSpPr>
        <p:sp>
          <p:nvSpPr>
            <p:cNvPr id="5" name="Rectangle 4"/>
            <p:cNvSpPr/>
            <p:nvPr/>
          </p:nvSpPr>
          <p:spPr>
            <a:xfrm>
              <a:off x="7130815" y="606690"/>
              <a:ext cx="140134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>
                  <a:solidFill>
                    <a:srgbClr val="FF0000"/>
                  </a:solidFill>
                </a:rPr>
                <a:t>t</a:t>
              </a:r>
              <a:r>
                <a:rPr lang="en-US" b="1" dirty="0" smtClean="0"/>
                <a:t>RNA (~15%)</a:t>
              </a:r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7130815" y="855253"/>
              <a:ext cx="1454244" cy="120032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err="1" smtClean="0">
                  <a:solidFill>
                    <a:srgbClr val="FF0000"/>
                  </a:solidFill>
                </a:rPr>
                <a:t>r</a:t>
              </a:r>
              <a:r>
                <a:rPr lang="en-US" b="1" dirty="0" err="1" smtClean="0"/>
                <a:t>RNA</a:t>
              </a:r>
              <a:r>
                <a:rPr lang="en-US" b="1" dirty="0" smtClean="0"/>
                <a:t> (~80%)</a:t>
              </a:r>
            </a:p>
            <a:p>
              <a:r>
                <a:rPr lang="en-US" b="1" dirty="0" smtClean="0">
                  <a:solidFill>
                    <a:srgbClr val="FF0000"/>
                  </a:solidFill>
                </a:rPr>
                <a:t>m</a:t>
              </a:r>
              <a:r>
                <a:rPr lang="en-US" b="1" dirty="0" smtClean="0"/>
                <a:t>RNA (~5%)</a:t>
              </a:r>
            </a:p>
            <a:p>
              <a:r>
                <a:rPr lang="en-US" b="1" dirty="0" smtClean="0"/>
                <a:t>------------------</a:t>
              </a:r>
            </a:p>
            <a:p>
              <a:r>
                <a:rPr lang="en-US" b="1" dirty="0" smtClean="0"/>
                <a:t>            ~100%</a:t>
              </a:r>
              <a:endParaRPr lang="en-US" dirty="0"/>
            </a:p>
          </p:txBody>
        </p:sp>
      </p:grpSp>
      <p:pic>
        <p:nvPicPr>
          <p:cNvPr id="1026" name="Picture 2" descr="File:Translation 1543.gif - Wikimedia Commons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9971" y="0"/>
            <a:ext cx="3825105" cy="1952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0892117" y="1407459"/>
            <a:ext cx="1230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Translation</a:t>
            </a:r>
            <a:endParaRPr lang="en-US" i="1" dirty="0"/>
          </a:p>
        </p:txBody>
      </p:sp>
      <p:grpSp>
        <p:nvGrpSpPr>
          <p:cNvPr id="25" name="Group 24"/>
          <p:cNvGrpSpPr/>
          <p:nvPr/>
        </p:nvGrpSpPr>
        <p:grpSpPr>
          <a:xfrm>
            <a:off x="98854" y="3101303"/>
            <a:ext cx="11639591" cy="3090443"/>
            <a:chOff x="98854" y="3798335"/>
            <a:chExt cx="11639591" cy="3090443"/>
          </a:xfrm>
        </p:grpSpPr>
        <p:sp>
          <p:nvSpPr>
            <p:cNvPr id="13" name="TextBox 12"/>
            <p:cNvSpPr txBox="1"/>
            <p:nvPr/>
          </p:nvSpPr>
          <p:spPr>
            <a:xfrm>
              <a:off x="7877564" y="6488668"/>
              <a:ext cx="14278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F0"/>
                  </a:solidFill>
                </a:rPr>
                <a:t>long &gt;200nt</a:t>
              </a:r>
              <a:endParaRPr lang="en-US" sz="2000" dirty="0">
                <a:solidFill>
                  <a:srgbClr val="00B0F0"/>
                </a:solidFill>
              </a:endParaRPr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643238" y="4740555"/>
              <a:ext cx="1593197" cy="1108178"/>
              <a:chOff x="1459026" y="4909668"/>
              <a:chExt cx="1593197" cy="1108178"/>
            </a:xfrm>
          </p:grpSpPr>
          <p:sp>
            <p:nvSpPr>
              <p:cNvPr id="4" name="TextBox 3"/>
              <p:cNvSpPr txBox="1"/>
              <p:nvPr/>
            </p:nvSpPr>
            <p:spPr>
              <a:xfrm>
                <a:off x="1839871" y="4909668"/>
                <a:ext cx="82907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mi</a:t>
                </a:r>
                <a:r>
                  <a:rPr lang="en-US" dirty="0" smtClean="0"/>
                  <a:t>RNA</a:t>
                </a:r>
                <a:endParaRPr lang="en-US" dirty="0"/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1459026" y="5648514"/>
                <a:ext cx="7344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si</a:t>
                </a:r>
                <a:r>
                  <a:rPr lang="en-US" dirty="0" smtClean="0"/>
                  <a:t>RNA</a:t>
                </a:r>
                <a:endParaRPr lang="en-US" dirty="0"/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2285666" y="5532998"/>
                <a:ext cx="76655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pi</a:t>
                </a:r>
                <a:r>
                  <a:rPr lang="en-US" dirty="0" smtClean="0"/>
                  <a:t>RNA</a:t>
                </a:r>
                <a:endParaRPr lang="en-US" dirty="0"/>
              </a:p>
            </p:txBody>
          </p:sp>
        </p:grpSp>
        <p:cxnSp>
          <p:nvCxnSpPr>
            <p:cNvPr id="16" name="Straight Arrow Connector 15"/>
            <p:cNvCxnSpPr/>
            <p:nvPr/>
          </p:nvCxnSpPr>
          <p:spPr>
            <a:xfrm>
              <a:off x="98854" y="6544235"/>
              <a:ext cx="1161801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10959321" y="6488668"/>
              <a:ext cx="7791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F0"/>
                  </a:solidFill>
                </a:rPr>
                <a:t>length</a:t>
              </a:r>
              <a:endParaRPr lang="en-US" dirty="0">
                <a:solidFill>
                  <a:srgbClr val="00B0F0"/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426721" y="4245900"/>
              <a:ext cx="1189941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P</a:t>
              </a:r>
              <a:r>
                <a:rPr lang="en-US" dirty="0" smtClean="0"/>
                <a:t>romoter</a:t>
              </a:r>
            </a:p>
            <a:p>
              <a:r>
                <a:rPr lang="en-US" dirty="0" smtClean="0">
                  <a:solidFill>
                    <a:srgbClr val="FF0000"/>
                  </a:solidFill>
                </a:rPr>
                <a:t>A</a:t>
              </a:r>
              <a:r>
                <a:rPr lang="en-US" dirty="0" smtClean="0"/>
                <a:t>ssociated</a:t>
              </a:r>
            </a:p>
            <a:p>
              <a:r>
                <a:rPr lang="en-US" dirty="0" smtClean="0">
                  <a:solidFill>
                    <a:srgbClr val="FF0000"/>
                  </a:solidFill>
                </a:rPr>
                <a:t>T</a:t>
              </a:r>
              <a:r>
                <a:rPr lang="en-US" dirty="0" smtClean="0"/>
                <a:t>ranscripts</a:t>
              </a:r>
              <a:endParaRPr lang="en-US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913411" y="4816476"/>
              <a:ext cx="7970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rgbClr val="FF0000"/>
                  </a:solidFill>
                </a:rPr>
                <a:t>e</a:t>
              </a:r>
              <a:r>
                <a:rPr lang="en-US" dirty="0" err="1" smtClean="0"/>
                <a:t>RNAs</a:t>
              </a:r>
              <a:endParaRPr lang="en-US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671725" y="5628081"/>
              <a:ext cx="10068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rgbClr val="FF0000"/>
                  </a:solidFill>
                </a:rPr>
                <a:t>circ</a:t>
              </a:r>
              <a:r>
                <a:rPr lang="en-US" dirty="0" err="1" smtClean="0"/>
                <a:t>RNAs</a:t>
              </a:r>
              <a:endParaRPr lang="en-US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536128" y="4860978"/>
              <a:ext cx="10150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rgbClr val="FF0000"/>
                  </a:solidFill>
                </a:rPr>
                <a:t>sno</a:t>
              </a:r>
              <a:r>
                <a:rPr lang="en-US" dirty="0" err="1" smtClean="0"/>
                <a:t>RNAs</a:t>
              </a:r>
              <a:endParaRPr lang="en-US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465639" y="4142514"/>
              <a:ext cx="8931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rgbClr val="FF0000"/>
                  </a:solidFill>
                </a:rPr>
                <a:t>sn</a:t>
              </a:r>
              <a:r>
                <a:rPr lang="en-US" dirty="0" err="1" smtClean="0"/>
                <a:t>RNAs</a:t>
              </a:r>
              <a:endParaRPr lang="en-US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3980066" y="6477924"/>
              <a:ext cx="14441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F0"/>
                  </a:solidFill>
                </a:rPr>
                <a:t> short &lt;200nt</a:t>
              </a:r>
              <a:endParaRPr lang="en-US" dirty="0">
                <a:solidFill>
                  <a:srgbClr val="00B0F0"/>
                </a:solidFill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9756270" y="5522708"/>
              <a:ext cx="112396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Long</a:t>
              </a:r>
            </a:p>
            <a:p>
              <a:r>
                <a:rPr lang="en-US" dirty="0" smtClean="0">
                  <a:solidFill>
                    <a:srgbClr val="FF0000"/>
                  </a:solidFill>
                </a:rPr>
                <a:t>Intergenic</a:t>
              </a:r>
            </a:p>
            <a:p>
              <a:r>
                <a:rPr lang="en-US" dirty="0" err="1" smtClean="0">
                  <a:solidFill>
                    <a:srgbClr val="FF0000"/>
                  </a:solidFill>
                </a:rPr>
                <a:t>nc</a:t>
              </a:r>
              <a:r>
                <a:rPr lang="en-US" dirty="0" err="1" smtClean="0"/>
                <a:t>RNAs</a:t>
              </a:r>
              <a:endParaRPr lang="en-US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9950936" y="3798335"/>
              <a:ext cx="109946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Antisense</a:t>
              </a:r>
            </a:p>
            <a:p>
              <a:r>
                <a:rPr lang="en-US" dirty="0" err="1" smtClean="0">
                  <a:solidFill>
                    <a:srgbClr val="FF0000"/>
                  </a:solidFill>
                </a:rPr>
                <a:t>lnc</a:t>
              </a:r>
              <a:r>
                <a:rPr lang="en-US" dirty="0" err="1" smtClean="0"/>
                <a:t>RNAs</a:t>
              </a:r>
              <a:endParaRPr lang="en-US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8659826" y="3798336"/>
              <a:ext cx="95410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Sense</a:t>
              </a:r>
            </a:p>
            <a:p>
              <a:r>
                <a:rPr lang="en-US" dirty="0" err="1" smtClean="0">
                  <a:solidFill>
                    <a:srgbClr val="FF0000"/>
                  </a:solidFill>
                </a:rPr>
                <a:t>lnc</a:t>
              </a:r>
              <a:r>
                <a:rPr lang="en-US" dirty="0" err="1" smtClean="0"/>
                <a:t>RNAs</a:t>
              </a:r>
              <a:endParaRPr lang="en-US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0283389" y="4677976"/>
              <a:ext cx="95410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Cis</a:t>
              </a:r>
            </a:p>
            <a:p>
              <a:r>
                <a:rPr lang="en-US" dirty="0" err="1" smtClean="0">
                  <a:solidFill>
                    <a:srgbClr val="FF0000"/>
                  </a:solidFill>
                </a:rPr>
                <a:t>lnc</a:t>
              </a:r>
              <a:r>
                <a:rPr lang="en-US" dirty="0" err="1" smtClean="0"/>
                <a:t>RNAs</a:t>
              </a:r>
              <a:endParaRPr lang="en-US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9051952" y="4722478"/>
              <a:ext cx="95410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Trans</a:t>
              </a:r>
            </a:p>
            <a:p>
              <a:r>
                <a:rPr lang="en-US" dirty="0" err="1" smtClean="0">
                  <a:solidFill>
                    <a:srgbClr val="FF0000"/>
                  </a:solidFill>
                </a:rPr>
                <a:t>lnc</a:t>
              </a:r>
              <a:r>
                <a:rPr lang="en-US" dirty="0" err="1" smtClean="0"/>
                <a:t>RNAs</a:t>
              </a:r>
              <a:endParaRPr lang="en-US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7839280" y="5420372"/>
              <a:ext cx="108337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Precursor</a:t>
              </a:r>
            </a:p>
            <a:p>
              <a:r>
                <a:rPr lang="en-US" dirty="0" smtClean="0"/>
                <a:t>RNAs</a:t>
              </a:r>
              <a:endParaRPr lang="en-US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2277081" y="5733217"/>
              <a:ext cx="6960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rgbClr val="FF0000"/>
                  </a:solidFill>
                </a:rPr>
                <a:t>y</a:t>
              </a:r>
              <a:r>
                <a:rPr lang="en-US" dirty="0" err="1" smtClean="0"/>
                <a:t>RNA</a:t>
              </a:r>
              <a:endParaRPr lang="en-US" dirty="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3147580" y="5406206"/>
              <a:ext cx="8034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sh</a:t>
              </a:r>
              <a:r>
                <a:rPr lang="en-US" dirty="0" smtClean="0"/>
                <a:t>RNA</a:t>
              </a:r>
              <a:endParaRPr lang="en-US" dirty="0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2046805" y="4552867"/>
              <a:ext cx="6960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rgbClr val="FF0000"/>
                  </a:solidFill>
                </a:rPr>
                <a:t>v</a:t>
              </a:r>
              <a:r>
                <a:rPr lang="en-US" dirty="0" err="1" smtClean="0"/>
                <a:t>RNA</a:t>
              </a:r>
              <a:endParaRPr lang="en-US" dirty="0"/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135172" y="129209"/>
            <a:ext cx="1370420" cy="1370420"/>
            <a:chOff x="135172" y="129209"/>
            <a:chExt cx="1370420" cy="1370420"/>
          </a:xfrm>
        </p:grpSpPr>
        <p:pic>
          <p:nvPicPr>
            <p:cNvPr id="37" name="Picture 4" descr="Rna Special Lineal color ico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5172" y="129209"/>
              <a:ext cx="1370420" cy="13704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TextBox 37"/>
            <p:cNvSpPr txBox="1"/>
            <p:nvPr/>
          </p:nvSpPr>
          <p:spPr>
            <a:xfrm>
              <a:off x="135172" y="814419"/>
              <a:ext cx="6976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latin typeface="Bookman Old Style" panose="02050604050505020204" pitchFamily="18" charset="0"/>
                </a:rPr>
                <a:t>RNA</a:t>
              </a:r>
              <a:endParaRPr lang="en-US" b="1" dirty="0">
                <a:latin typeface="Bookman Old Style" panose="020506040505050202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60529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75316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One Gene &gt; Many Transcripts</a:t>
            </a:r>
            <a:r>
              <a:rPr lang="mt-MT" sz="3200" dirty="0" smtClean="0"/>
              <a:t> (aka isoforms)</a:t>
            </a:r>
            <a:endParaRPr lang="en-US" sz="3200" dirty="0"/>
          </a:p>
        </p:txBody>
      </p:sp>
      <p:grpSp>
        <p:nvGrpSpPr>
          <p:cNvPr id="16" name="Group 15"/>
          <p:cNvGrpSpPr/>
          <p:nvPr/>
        </p:nvGrpSpPr>
        <p:grpSpPr>
          <a:xfrm>
            <a:off x="1489075" y="917575"/>
            <a:ext cx="8204499" cy="800100"/>
            <a:chOff x="533400" y="2174875"/>
            <a:chExt cx="8204499" cy="800100"/>
          </a:xfrm>
        </p:grpSpPr>
        <p:sp>
          <p:nvSpPr>
            <p:cNvPr id="5" name="Rectangle 4"/>
            <p:cNvSpPr/>
            <p:nvPr/>
          </p:nvSpPr>
          <p:spPr>
            <a:xfrm>
              <a:off x="533400" y="2447925"/>
              <a:ext cx="1727200" cy="25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5’UTR</a:t>
              </a:r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2260600" y="2174875"/>
              <a:ext cx="1155700" cy="8001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exon</a:t>
              </a:r>
              <a:endParaRPr lang="en-US" dirty="0"/>
            </a:p>
          </p:txBody>
        </p:sp>
        <p:cxnSp>
          <p:nvCxnSpPr>
            <p:cNvPr id="8" name="Straight Connector 7"/>
            <p:cNvCxnSpPr/>
            <p:nvPr/>
          </p:nvCxnSpPr>
          <p:spPr>
            <a:xfrm>
              <a:off x="3416300" y="2574925"/>
              <a:ext cx="13462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Rectangle 8"/>
            <p:cNvSpPr/>
            <p:nvPr/>
          </p:nvSpPr>
          <p:spPr>
            <a:xfrm>
              <a:off x="4762500" y="2174875"/>
              <a:ext cx="324149" cy="8001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Straight Connector 11"/>
            <p:cNvCxnSpPr/>
            <p:nvPr/>
          </p:nvCxnSpPr>
          <p:spPr>
            <a:xfrm>
              <a:off x="5086649" y="2574925"/>
              <a:ext cx="80615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/>
            <p:cNvSpPr/>
            <p:nvPr/>
          </p:nvSpPr>
          <p:spPr>
            <a:xfrm>
              <a:off x="5854999" y="2174875"/>
              <a:ext cx="1155700" cy="8001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7010699" y="2447925"/>
              <a:ext cx="1727200" cy="25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3’UTR</a:t>
              </a:r>
              <a:endParaRPr lang="en-US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1489075" y="1828225"/>
            <a:ext cx="8204499" cy="800100"/>
            <a:chOff x="533400" y="2174875"/>
            <a:chExt cx="8204499" cy="800100"/>
          </a:xfrm>
        </p:grpSpPr>
        <p:sp>
          <p:nvSpPr>
            <p:cNvPr id="18" name="Rectangle 17"/>
            <p:cNvSpPr/>
            <p:nvPr/>
          </p:nvSpPr>
          <p:spPr>
            <a:xfrm>
              <a:off x="533400" y="2447925"/>
              <a:ext cx="1727200" cy="25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5’UTR</a:t>
              </a:r>
              <a:endParaRPr lang="en-US" dirty="0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2260600" y="2174875"/>
              <a:ext cx="1155700" cy="8001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exon</a:t>
              </a:r>
              <a:endParaRPr lang="en-US" dirty="0"/>
            </a:p>
          </p:txBody>
        </p:sp>
        <p:cxnSp>
          <p:nvCxnSpPr>
            <p:cNvPr id="20" name="Straight Connector 19"/>
            <p:cNvCxnSpPr/>
            <p:nvPr/>
          </p:nvCxnSpPr>
          <p:spPr>
            <a:xfrm>
              <a:off x="3416300" y="2574925"/>
              <a:ext cx="167034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5086649" y="2574925"/>
              <a:ext cx="80615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ectangle 22"/>
            <p:cNvSpPr/>
            <p:nvPr/>
          </p:nvSpPr>
          <p:spPr>
            <a:xfrm>
              <a:off x="5854999" y="2174875"/>
              <a:ext cx="1155700" cy="8001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7010699" y="2447925"/>
              <a:ext cx="1727200" cy="25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3’UTR</a:t>
              </a:r>
              <a:endParaRPr lang="en-US" dirty="0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1489075" y="2738875"/>
            <a:ext cx="8204499" cy="800100"/>
            <a:chOff x="533400" y="2174875"/>
            <a:chExt cx="8204499" cy="800100"/>
          </a:xfrm>
        </p:grpSpPr>
        <p:sp>
          <p:nvSpPr>
            <p:cNvPr id="27" name="Rectangle 26"/>
            <p:cNvSpPr/>
            <p:nvPr/>
          </p:nvSpPr>
          <p:spPr>
            <a:xfrm>
              <a:off x="533400" y="2447925"/>
              <a:ext cx="1727200" cy="25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5’UTR</a:t>
              </a:r>
              <a:endParaRPr lang="en-US" dirty="0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2260599" y="2174875"/>
              <a:ext cx="1867199" cy="8001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exon</a:t>
              </a:r>
              <a:endParaRPr lang="en-US" dirty="0"/>
            </a:p>
          </p:txBody>
        </p:sp>
        <p:cxnSp>
          <p:nvCxnSpPr>
            <p:cNvPr id="29" name="Straight Connector 28"/>
            <p:cNvCxnSpPr/>
            <p:nvPr/>
          </p:nvCxnSpPr>
          <p:spPr>
            <a:xfrm>
              <a:off x="3416300" y="2574925"/>
              <a:ext cx="13462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Rectangle 29"/>
            <p:cNvSpPr/>
            <p:nvPr/>
          </p:nvSpPr>
          <p:spPr>
            <a:xfrm>
              <a:off x="4762500" y="2174875"/>
              <a:ext cx="324149" cy="8001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" name="Straight Connector 30"/>
            <p:cNvCxnSpPr/>
            <p:nvPr/>
          </p:nvCxnSpPr>
          <p:spPr>
            <a:xfrm>
              <a:off x="5086649" y="2574925"/>
              <a:ext cx="80615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Rectangle 31"/>
            <p:cNvSpPr/>
            <p:nvPr/>
          </p:nvSpPr>
          <p:spPr>
            <a:xfrm>
              <a:off x="5854999" y="2174875"/>
              <a:ext cx="1155700" cy="8001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7010699" y="2447925"/>
              <a:ext cx="1727200" cy="25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3’UTR</a:t>
              </a:r>
              <a:endParaRPr lang="en-US" dirty="0"/>
            </a:p>
          </p:txBody>
        </p:sp>
      </p:grpSp>
      <p:sp>
        <p:nvSpPr>
          <p:cNvPr id="35" name="Rectangle 34"/>
          <p:cNvSpPr/>
          <p:nvPr/>
        </p:nvSpPr>
        <p:spPr>
          <a:xfrm>
            <a:off x="1489075" y="3935274"/>
            <a:ext cx="1727200" cy="25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5’UTR</a:t>
            </a:r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3216275" y="3662224"/>
            <a:ext cx="1155700" cy="8001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exon</a:t>
            </a:r>
            <a:endParaRPr lang="en-US" dirty="0"/>
          </a:p>
        </p:txBody>
      </p:sp>
      <p:cxnSp>
        <p:nvCxnSpPr>
          <p:cNvPr id="37" name="Straight Connector 36"/>
          <p:cNvCxnSpPr/>
          <p:nvPr/>
        </p:nvCxnSpPr>
        <p:spPr>
          <a:xfrm>
            <a:off x="4371975" y="4062274"/>
            <a:ext cx="1346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/>
          <p:cNvSpPr/>
          <p:nvPr/>
        </p:nvSpPr>
        <p:spPr>
          <a:xfrm>
            <a:off x="5718175" y="3662224"/>
            <a:ext cx="324149" cy="8001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Connector 38"/>
          <p:cNvCxnSpPr/>
          <p:nvPr/>
        </p:nvCxnSpPr>
        <p:spPr>
          <a:xfrm>
            <a:off x="6042324" y="4062274"/>
            <a:ext cx="8061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6810674" y="3662224"/>
            <a:ext cx="1155700" cy="8001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7966373" y="3935274"/>
            <a:ext cx="4026631" cy="25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3’UTR</a:t>
            </a:r>
            <a:endParaRPr lang="en-US" dirty="0"/>
          </a:p>
        </p:txBody>
      </p:sp>
      <p:grpSp>
        <p:nvGrpSpPr>
          <p:cNvPr id="42" name="Group 41"/>
          <p:cNvGrpSpPr/>
          <p:nvPr/>
        </p:nvGrpSpPr>
        <p:grpSpPr>
          <a:xfrm>
            <a:off x="1489075" y="4585573"/>
            <a:ext cx="8204499" cy="800100"/>
            <a:chOff x="533400" y="2174875"/>
            <a:chExt cx="8204499" cy="800100"/>
          </a:xfrm>
        </p:grpSpPr>
        <p:sp>
          <p:nvSpPr>
            <p:cNvPr id="43" name="Rectangle 42"/>
            <p:cNvSpPr/>
            <p:nvPr/>
          </p:nvSpPr>
          <p:spPr>
            <a:xfrm>
              <a:off x="533400" y="2447925"/>
              <a:ext cx="1727200" cy="25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5’UTR</a:t>
              </a:r>
              <a:endParaRPr lang="en-US" dirty="0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2260599" y="2174875"/>
              <a:ext cx="1867199" cy="8001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exon</a:t>
              </a:r>
              <a:endParaRPr lang="en-US" dirty="0"/>
            </a:p>
          </p:txBody>
        </p:sp>
        <p:cxnSp>
          <p:nvCxnSpPr>
            <p:cNvPr id="45" name="Straight Connector 44"/>
            <p:cNvCxnSpPr/>
            <p:nvPr/>
          </p:nvCxnSpPr>
          <p:spPr>
            <a:xfrm>
              <a:off x="3416300" y="2574925"/>
              <a:ext cx="13462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Rectangle 45"/>
            <p:cNvSpPr/>
            <p:nvPr/>
          </p:nvSpPr>
          <p:spPr>
            <a:xfrm>
              <a:off x="4762500" y="2174875"/>
              <a:ext cx="324149" cy="8001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7" name="Straight Connector 46"/>
            <p:cNvCxnSpPr/>
            <p:nvPr/>
          </p:nvCxnSpPr>
          <p:spPr>
            <a:xfrm>
              <a:off x="5086649" y="2574925"/>
              <a:ext cx="80615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Rectangle 47"/>
            <p:cNvSpPr/>
            <p:nvPr/>
          </p:nvSpPr>
          <p:spPr>
            <a:xfrm>
              <a:off x="5854999" y="2174875"/>
              <a:ext cx="1155700" cy="8001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7010699" y="2447925"/>
              <a:ext cx="1727200" cy="25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3’UTR</a:t>
              </a:r>
              <a:endParaRPr lang="en-US" dirty="0"/>
            </a:p>
          </p:txBody>
        </p:sp>
      </p:grpSp>
      <p:sp>
        <p:nvSpPr>
          <p:cNvPr id="50" name="TextBox 49"/>
          <p:cNvSpPr txBox="1"/>
          <p:nvPr/>
        </p:nvSpPr>
        <p:spPr>
          <a:xfrm>
            <a:off x="9617249" y="4800957"/>
            <a:ext cx="724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(AAA)</a:t>
            </a:r>
            <a:endParaRPr lang="en-US" dirty="0"/>
          </a:p>
        </p:txBody>
      </p:sp>
      <p:grpSp>
        <p:nvGrpSpPr>
          <p:cNvPr id="51" name="Group 50"/>
          <p:cNvGrpSpPr/>
          <p:nvPr/>
        </p:nvGrpSpPr>
        <p:grpSpPr>
          <a:xfrm>
            <a:off x="1489075" y="5508921"/>
            <a:ext cx="8204499" cy="800100"/>
            <a:chOff x="533400" y="2174875"/>
            <a:chExt cx="8204499" cy="800100"/>
          </a:xfrm>
        </p:grpSpPr>
        <p:sp>
          <p:nvSpPr>
            <p:cNvPr id="52" name="Rectangle 51"/>
            <p:cNvSpPr/>
            <p:nvPr/>
          </p:nvSpPr>
          <p:spPr>
            <a:xfrm>
              <a:off x="533400" y="2447925"/>
              <a:ext cx="1727200" cy="25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5’UTR</a:t>
              </a:r>
              <a:endParaRPr lang="en-US" dirty="0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2260599" y="2174875"/>
              <a:ext cx="1867199" cy="8001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exon</a:t>
              </a:r>
              <a:endParaRPr lang="en-US" dirty="0"/>
            </a:p>
          </p:txBody>
        </p:sp>
        <p:cxnSp>
          <p:nvCxnSpPr>
            <p:cNvPr id="54" name="Straight Connector 53"/>
            <p:cNvCxnSpPr/>
            <p:nvPr/>
          </p:nvCxnSpPr>
          <p:spPr>
            <a:xfrm>
              <a:off x="3416300" y="2574925"/>
              <a:ext cx="13462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Rectangle 54"/>
            <p:cNvSpPr/>
            <p:nvPr/>
          </p:nvSpPr>
          <p:spPr>
            <a:xfrm>
              <a:off x="4762500" y="2174875"/>
              <a:ext cx="324149" cy="8001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6" name="Straight Connector 55"/>
            <p:cNvCxnSpPr/>
            <p:nvPr/>
          </p:nvCxnSpPr>
          <p:spPr>
            <a:xfrm>
              <a:off x="5086649" y="2574925"/>
              <a:ext cx="80615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Rectangle 56"/>
            <p:cNvSpPr/>
            <p:nvPr/>
          </p:nvSpPr>
          <p:spPr>
            <a:xfrm>
              <a:off x="5854999" y="2174875"/>
              <a:ext cx="1155700" cy="8001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7010699" y="2447925"/>
              <a:ext cx="1727200" cy="25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3’UTR</a:t>
              </a:r>
              <a:endParaRPr lang="en-US" dirty="0"/>
            </a:p>
          </p:txBody>
        </p:sp>
      </p:grpSp>
      <p:sp>
        <p:nvSpPr>
          <p:cNvPr id="59" name="TextBox 58"/>
          <p:cNvSpPr txBox="1"/>
          <p:nvPr/>
        </p:nvSpPr>
        <p:spPr>
          <a:xfrm>
            <a:off x="9617249" y="5724305"/>
            <a:ext cx="19223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(AAAAAAAAAAAA)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7599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184</TotalTime>
  <Words>599</Words>
  <Application>Microsoft Office PowerPoint</Application>
  <PresentationFormat>Widescreen</PresentationFormat>
  <Paragraphs>248</Paragraphs>
  <Slides>27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5" baseType="lpstr">
      <vt:lpstr>ArcadeClassic</vt:lpstr>
      <vt:lpstr>Arial</vt:lpstr>
      <vt:lpstr>Bookman Old Style</vt:lpstr>
      <vt:lpstr>Calibri</vt:lpstr>
      <vt:lpstr>Calibri Light</vt:lpstr>
      <vt:lpstr>ff-quadraat-web-pro</vt:lpstr>
      <vt:lpstr>Trebuchet MS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Ribo-Seq</vt:lpstr>
      <vt:lpstr>Shape-Seq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Masarykova univerzita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Panagiotis Alexiou</dc:creator>
  <cp:lastModifiedBy>Panagiotis Alexiou</cp:lastModifiedBy>
  <cp:revision>11</cp:revision>
  <dcterms:created xsi:type="dcterms:W3CDTF">2023-09-09T07:24:20Z</dcterms:created>
  <dcterms:modified xsi:type="dcterms:W3CDTF">2023-09-09T10:29:09Z</dcterms:modified>
</cp:coreProperties>
</file>